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70" r:id="rId2"/>
    <p:sldMasterId id="2147483683" r:id="rId3"/>
    <p:sldMasterId id="2147483696" r:id="rId4"/>
    <p:sldMasterId id="2147483709" r:id="rId5"/>
    <p:sldMasterId id="2147483722" r:id="rId6"/>
    <p:sldMasterId id="2147483735" r:id="rId7"/>
    <p:sldMasterId id="2147483748" r:id="rId8"/>
    <p:sldMasterId id="2147483761" r:id="rId9"/>
    <p:sldMasterId id="2147483774" r:id="rId10"/>
    <p:sldMasterId id="2147483787" r:id="rId11"/>
  </p:sldMasterIdLst>
  <p:notesMasterIdLst>
    <p:notesMasterId r:id="rId68"/>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313"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11" r:id="rId58"/>
    <p:sldId id="312" r:id="rId59"/>
    <p:sldId id="310" r:id="rId60"/>
    <p:sldId id="302" r:id="rId61"/>
    <p:sldId id="303" r:id="rId62"/>
    <p:sldId id="304" r:id="rId63"/>
    <p:sldId id="305" r:id="rId64"/>
    <p:sldId id="306" r:id="rId65"/>
    <p:sldId id="307" r:id="rId66"/>
    <p:sldId id="308" r:id="rId6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9" roundtripDataSignature="AMtx7miU8If9PXLM3HMj7w/uV0KE4QOp9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82FDE7-1305-44C6-A910-E0F7A59AA5AE}">
  <a:tblStyle styleId="{9782FDE7-1305-44C6-A910-E0F7A59AA5AE}" styleName="Table_0">
    <a:wholeTbl>
      <a:tcTxStyle b="off" i="off">
        <a:font>
          <a:latin typeface="Euphemia"/>
          <a:ea typeface="Euphemia"/>
          <a:cs typeface="Euphemia"/>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9E9E9"/>
          </a:solidFill>
        </a:fill>
      </a:tcStyle>
    </a:band1H>
    <a:band2H>
      <a:tcTxStyle/>
      <a:tcStyle>
        <a:tcBdr/>
      </a:tcStyle>
    </a:band2H>
    <a:band1V>
      <a:tcTxStyle/>
      <a:tcStyle>
        <a:tcBdr/>
        <a:fill>
          <a:solidFill>
            <a:srgbClr val="E9E9E9"/>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Euphemia"/>
          <a:ea typeface="Euphemia"/>
          <a:cs typeface="Euphemia"/>
        </a:font>
        <a:schemeClr val="lt1"/>
      </a:tcTxStyle>
      <a:tcStyle>
        <a:tcBdr/>
        <a:fill>
          <a:solidFill>
            <a:schemeClr val="accent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96"/>
    <p:restoredTop sz="78998"/>
  </p:normalViewPr>
  <p:slideViewPr>
    <p:cSldViewPr snapToGrid="0">
      <p:cViewPr varScale="1">
        <p:scale>
          <a:sx n="83" d="100"/>
          <a:sy n="83" d="100"/>
        </p:scale>
        <p:origin x="143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notesMaster" Target="notesMasters/notesMaster1.xml"/><Relationship Id="rId69" Type="http://customschemas.google.com/relationships/presentationmetadata" Target="metadata"/><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tableStyles" Target="tableStyle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38055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10934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3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1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847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195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658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173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Arial"/>
                <a:ea typeface="Arial"/>
                <a:cs typeface="Arial"/>
                <a:sym typeface="Arial"/>
              </a:rPr>
              <a:t>Produire les logs</a:t>
            </a:r>
            <a:r>
              <a:rPr lang="en-US" sz="1200" b="0" i="0">
                <a:solidFill>
                  <a:schemeClr val="dk1"/>
                </a:solidFill>
                <a:latin typeface="Arial"/>
                <a:ea typeface="Arial"/>
                <a:cs typeface="Arial"/>
                <a:sym typeface="Arial"/>
              </a:rPr>
              <a:t> : il vous faut définir clairement quels sont les logs à produire. L’objectif ici, c’est de repérer les éléments qui méritent d’être lus et suivis. Cela implique d’avoir une connaissance parfaite de son SI.</a:t>
            </a:r>
            <a:endParaRPr/>
          </a:p>
          <a:p>
            <a:pPr marL="0" lvl="0" indent="0" algn="l" rtl="0">
              <a:spcBef>
                <a:spcPts val="0"/>
              </a:spcBef>
              <a:spcAft>
                <a:spcPts val="0"/>
              </a:spcAft>
              <a:buNone/>
            </a:pPr>
            <a:r>
              <a:rPr lang="en-US" sz="1200" b="1" i="0">
                <a:solidFill>
                  <a:schemeClr val="dk1"/>
                </a:solidFill>
                <a:latin typeface="Arial"/>
                <a:ea typeface="Arial"/>
                <a:cs typeface="Arial"/>
                <a:sym typeface="Arial"/>
              </a:rPr>
              <a:t>Envoyer les logs vers une plateforme commune</a:t>
            </a:r>
            <a:r>
              <a:rPr lang="en-US" sz="1200" b="0" i="0">
                <a:solidFill>
                  <a:schemeClr val="dk1"/>
                </a:solidFill>
                <a:latin typeface="Arial"/>
                <a:ea typeface="Arial"/>
                <a:cs typeface="Arial"/>
                <a:sym typeface="Arial"/>
              </a:rPr>
              <a:t> : cette plateforme va permettre de recevoir les logs. Il faudra définir des règles de sécurité du canal de transmission, configurer un serveur de centralisation des logs (par exemple avec Rsyslog , ou syslog-ng sous Linux). Il faut également réfléchir à la technologie et à l’infrastructure, à l’espace de stockage nécessaire, à la sécurisation du serveur, etc.</a:t>
            </a:r>
            <a:endParaRPr/>
          </a:p>
          <a:p>
            <a:pPr marL="0" lvl="0" indent="0" algn="l" rtl="0">
              <a:spcBef>
                <a:spcPts val="0"/>
              </a:spcBef>
              <a:spcAft>
                <a:spcPts val="0"/>
              </a:spcAft>
              <a:buNone/>
            </a:pPr>
            <a:r>
              <a:rPr lang="en-US" sz="1200" b="1" i="0">
                <a:solidFill>
                  <a:schemeClr val="dk1"/>
                </a:solidFill>
                <a:latin typeface="Arial"/>
                <a:ea typeface="Arial"/>
                <a:cs typeface="Arial"/>
                <a:sym typeface="Arial"/>
              </a:rPr>
              <a:t>Analyser et filtrer les logs</a:t>
            </a:r>
            <a:r>
              <a:rPr lang="en-US" sz="1200" b="0" i="0">
                <a:solidFill>
                  <a:schemeClr val="dk1"/>
                </a:solidFill>
                <a:latin typeface="Arial"/>
                <a:ea typeface="Arial"/>
                <a:cs typeface="Arial"/>
                <a:sym typeface="Arial"/>
              </a:rPr>
              <a:t> : comment allez-vous récupérer et exploiter les informations ?  Ici l’objectif sera d’identifier les logs et de créer des règles reproductibles de motif à isoler… Il sera aussi nécessaire de traiter les flux d’informations entrants en créant des répertoires de fichier par machine puis par services. Une fois que cela est mis en place, il sera beaucoup plus simple de les lires, de les traiter et de les analyser.</a:t>
            </a:r>
            <a:endParaRPr/>
          </a:p>
          <a:p>
            <a:pPr marL="0" lvl="0" indent="0" algn="l" rtl="0">
              <a:spcBef>
                <a:spcPts val="0"/>
              </a:spcBef>
              <a:spcAft>
                <a:spcPts val="0"/>
              </a:spcAft>
              <a:buNone/>
            </a:pPr>
            <a:r>
              <a:rPr lang="en-US" sz="1200" b="1" i="0">
                <a:solidFill>
                  <a:schemeClr val="dk1"/>
                </a:solidFill>
                <a:latin typeface="Arial"/>
                <a:ea typeface="Arial"/>
                <a:cs typeface="Arial"/>
                <a:sym typeface="Arial"/>
              </a:rPr>
              <a:t>Réaliser des graphiques</a:t>
            </a:r>
            <a:r>
              <a:rPr lang="en-US" sz="1200" b="0" i="0">
                <a:solidFill>
                  <a:schemeClr val="dk1"/>
                </a:solidFill>
                <a:latin typeface="Arial"/>
                <a:ea typeface="Arial"/>
                <a:cs typeface="Arial"/>
                <a:sym typeface="Arial"/>
              </a:rPr>
              <a:t> </a:t>
            </a:r>
            <a:r>
              <a:rPr lang="en-US" sz="1200" b="1" i="0">
                <a:solidFill>
                  <a:schemeClr val="dk1"/>
                </a:solidFill>
                <a:latin typeface="Arial"/>
                <a:ea typeface="Arial"/>
                <a:cs typeface="Arial"/>
                <a:sym typeface="Arial"/>
              </a:rPr>
              <a:t>et les centraliser : </a:t>
            </a:r>
            <a:r>
              <a:rPr lang="en-US" sz="1200" b="0" i="0">
                <a:solidFill>
                  <a:schemeClr val="dk1"/>
                </a:solidFill>
                <a:latin typeface="Arial"/>
                <a:ea typeface="Arial"/>
                <a:cs typeface="Arial"/>
                <a:sym typeface="Arial"/>
              </a:rPr>
              <a:t>un dashboard va permettre d’avoir toutes les informations au même endroit. La création d’un graphique va permettre d’avoir une meilleure visibilité sur l’ensemble des logs et permettra de mieux les interpréter. Enfin, avec la création de ces graphes et de rapports, cela va permettre aux équipes concernées de mieux identifier et détecter les anomalies.</a:t>
            </a:r>
            <a:endParaRPr/>
          </a:p>
          <a:p>
            <a:pPr marL="0" lvl="0" indent="0" algn="l" rtl="0">
              <a:spcBef>
                <a:spcPts val="0"/>
              </a:spcBef>
              <a:spcAft>
                <a:spcPts val="0"/>
              </a:spcAft>
              <a:buNone/>
            </a:pPr>
            <a:endParaRPr/>
          </a:p>
        </p:txBody>
      </p:sp>
      <p:sp>
        <p:nvSpPr>
          <p:cNvPr id="258" name="Google Shape;25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03506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007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18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4034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477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500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619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551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456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000"/>
              <a:buChar char="▪"/>
            </a:pPr>
            <a:r>
              <a:rPr lang="en-US" b="1" dirty="0" err="1" smtClean="0"/>
              <a:t>Wikipédia</a:t>
            </a:r>
            <a:r>
              <a:rPr lang="en-US" dirty="0" smtClean="0"/>
              <a:t>: </a:t>
            </a:r>
            <a:r>
              <a:rPr lang="en-US" dirty="0" err="1" smtClean="0"/>
              <a:t>il</a:t>
            </a:r>
            <a:r>
              <a:rPr lang="en-US" dirty="0" smtClean="0"/>
              <a:t> </a:t>
            </a:r>
            <a:r>
              <a:rPr lang="en-US" dirty="0" err="1" smtClean="0"/>
              <a:t>utilise</a:t>
            </a:r>
            <a:r>
              <a:rPr lang="en-US" dirty="0" smtClean="0"/>
              <a:t> </a:t>
            </a:r>
            <a:r>
              <a:rPr lang="en-US" dirty="0" err="1" smtClean="0"/>
              <a:t>Elasticsearch</a:t>
            </a:r>
            <a:r>
              <a:rPr lang="en-US" dirty="0" smtClean="0"/>
              <a:t> pour </a:t>
            </a:r>
            <a:r>
              <a:rPr lang="en-US" dirty="0" err="1" smtClean="0"/>
              <a:t>fournir</a:t>
            </a:r>
            <a:r>
              <a:rPr lang="en-US" dirty="0" smtClean="0"/>
              <a:t> </a:t>
            </a:r>
            <a:r>
              <a:rPr lang="en-US" dirty="0" err="1" smtClean="0"/>
              <a:t>une</a:t>
            </a:r>
            <a:r>
              <a:rPr lang="en-US" dirty="0" smtClean="0"/>
              <a:t> </a:t>
            </a:r>
            <a:r>
              <a:rPr lang="en-US" dirty="0" err="1" smtClean="0"/>
              <a:t>recherche</a:t>
            </a:r>
            <a:r>
              <a:rPr lang="en-US" dirty="0" smtClean="0"/>
              <a:t> en </a:t>
            </a:r>
            <a:r>
              <a:rPr lang="en-US" dirty="0" err="1" smtClean="0"/>
              <a:t>texte</a:t>
            </a:r>
            <a:r>
              <a:rPr lang="en-US" dirty="0" smtClean="0"/>
              <a:t> </a:t>
            </a:r>
            <a:r>
              <a:rPr lang="en-US" dirty="0" err="1" smtClean="0"/>
              <a:t>intégral</a:t>
            </a:r>
            <a:r>
              <a:rPr lang="en-US" dirty="0" smtClean="0"/>
              <a:t> et </a:t>
            </a:r>
            <a:r>
              <a:rPr lang="en-US" dirty="0" err="1" smtClean="0"/>
              <a:t>fournir</a:t>
            </a:r>
            <a:r>
              <a:rPr lang="en-US" dirty="0" smtClean="0"/>
              <a:t> des </a:t>
            </a:r>
            <a:r>
              <a:rPr lang="en-US" dirty="0" err="1" smtClean="0"/>
              <a:t>fonctionnalités</a:t>
            </a:r>
            <a:r>
              <a:rPr lang="en-US" dirty="0" smtClean="0"/>
              <a:t>, </a:t>
            </a:r>
            <a:r>
              <a:rPr lang="en-US" dirty="0" err="1" smtClean="0"/>
              <a:t>telles</a:t>
            </a:r>
            <a:r>
              <a:rPr lang="en-US" dirty="0" smtClean="0"/>
              <a:t> </a:t>
            </a:r>
            <a:r>
              <a:rPr lang="en-US" dirty="0" err="1" smtClean="0"/>
              <a:t>que</a:t>
            </a:r>
            <a:r>
              <a:rPr lang="en-US" dirty="0" smtClean="0"/>
              <a:t> des suggestions </a:t>
            </a:r>
            <a:r>
              <a:rPr lang="en-US" b="1" dirty="0" smtClean="0"/>
              <a:t>search-as-you-type</a:t>
            </a:r>
            <a:r>
              <a:rPr lang="en-US" dirty="0" smtClean="0"/>
              <a:t>, et </a:t>
            </a:r>
            <a:r>
              <a:rPr lang="en-US" b="1" dirty="0" smtClean="0"/>
              <a:t>did-you-mean</a:t>
            </a:r>
            <a:r>
              <a:rPr lang="en-US" dirty="0" smtClean="0"/>
              <a:t>.</a:t>
            </a:r>
          </a:p>
          <a:p>
            <a:pPr marL="228600" lvl="0" indent="-228600" algn="l" rtl="0">
              <a:lnSpc>
                <a:spcPct val="80000"/>
              </a:lnSpc>
              <a:spcBef>
                <a:spcPts val="1800"/>
              </a:spcBef>
              <a:spcAft>
                <a:spcPts val="0"/>
              </a:spcAft>
              <a:buClr>
                <a:schemeClr val="dk1"/>
              </a:buClr>
              <a:buSzPts val="2000"/>
              <a:buChar char="▪"/>
            </a:pPr>
            <a:r>
              <a:rPr lang="en-US" b="1" dirty="0" smtClean="0"/>
              <a:t>The Guardian</a:t>
            </a:r>
            <a:r>
              <a:rPr lang="en-US" dirty="0" smtClean="0"/>
              <a:t>: </a:t>
            </a:r>
            <a:r>
              <a:rPr lang="en-US" dirty="0" err="1" smtClean="0"/>
              <a:t>il</a:t>
            </a:r>
            <a:r>
              <a:rPr lang="en-US" dirty="0" smtClean="0"/>
              <a:t> </a:t>
            </a:r>
            <a:r>
              <a:rPr lang="en-US" dirty="0" err="1" smtClean="0"/>
              <a:t>utilise</a:t>
            </a:r>
            <a:r>
              <a:rPr lang="en-US" dirty="0" smtClean="0"/>
              <a:t> </a:t>
            </a:r>
            <a:r>
              <a:rPr lang="en-US" dirty="0" err="1" smtClean="0"/>
              <a:t>Elasticsearch</a:t>
            </a:r>
            <a:r>
              <a:rPr lang="en-US" dirty="0" smtClean="0"/>
              <a:t> pour </a:t>
            </a:r>
            <a:r>
              <a:rPr lang="en-US" dirty="0" err="1" smtClean="0"/>
              <a:t>traiter</a:t>
            </a:r>
            <a:r>
              <a:rPr lang="en-US" dirty="0" smtClean="0"/>
              <a:t> 40 millions de documents par jour, </a:t>
            </a:r>
            <a:r>
              <a:rPr lang="en-US" dirty="0" err="1" smtClean="0"/>
              <a:t>fournir</a:t>
            </a:r>
            <a:r>
              <a:rPr lang="en-US" dirty="0" smtClean="0"/>
              <a:t> des analyses en temps </a:t>
            </a:r>
            <a:r>
              <a:rPr lang="en-US" dirty="0" err="1" smtClean="0"/>
              <a:t>réel</a:t>
            </a:r>
            <a:r>
              <a:rPr lang="en-US" dirty="0" smtClean="0"/>
              <a:t> du </a:t>
            </a:r>
            <a:r>
              <a:rPr lang="en-US" dirty="0" err="1" smtClean="0"/>
              <a:t>trafic</a:t>
            </a:r>
            <a:r>
              <a:rPr lang="en-US" dirty="0" smtClean="0"/>
              <a:t> </a:t>
            </a:r>
            <a:r>
              <a:rPr lang="en-US" dirty="0" err="1" smtClean="0"/>
              <a:t>sur</a:t>
            </a:r>
            <a:r>
              <a:rPr lang="en-US" dirty="0" smtClean="0"/>
              <a:t> le site </a:t>
            </a:r>
            <a:r>
              <a:rPr lang="en-US" dirty="0" err="1" smtClean="0"/>
              <a:t>dans</a:t>
            </a:r>
            <a:r>
              <a:rPr lang="en-US" dirty="0" smtClean="0"/>
              <a:t> </a:t>
            </a:r>
            <a:r>
              <a:rPr lang="en-US" dirty="0" err="1" smtClean="0"/>
              <a:t>toute</a:t>
            </a:r>
            <a:r>
              <a:rPr lang="en-US" dirty="0" smtClean="0"/>
              <a:t> </a:t>
            </a:r>
            <a:r>
              <a:rPr lang="en-US" dirty="0" err="1" smtClean="0"/>
              <a:t>l'organisation</a:t>
            </a:r>
            <a:r>
              <a:rPr lang="en-US" dirty="0" smtClean="0"/>
              <a:t> et aider </a:t>
            </a:r>
            <a:r>
              <a:rPr lang="en-US" dirty="0" err="1" smtClean="0"/>
              <a:t>à</a:t>
            </a:r>
            <a:r>
              <a:rPr lang="en-US" dirty="0" smtClean="0"/>
              <a:t> </a:t>
            </a:r>
            <a:r>
              <a:rPr lang="en-US" dirty="0" err="1" smtClean="0"/>
              <a:t>mieux</a:t>
            </a:r>
            <a:r>
              <a:rPr lang="en-US" dirty="0" smtClean="0"/>
              <a:t> </a:t>
            </a:r>
            <a:r>
              <a:rPr lang="en-US" dirty="0" err="1" smtClean="0"/>
              <a:t>comprendre</a:t>
            </a:r>
            <a:r>
              <a:rPr lang="en-US" dirty="0" smtClean="0"/>
              <a:t> </a:t>
            </a:r>
            <a:r>
              <a:rPr lang="en-US" dirty="0" err="1" smtClean="0"/>
              <a:t>l'engagement</a:t>
            </a:r>
            <a:r>
              <a:rPr lang="en-US" dirty="0" smtClean="0"/>
              <a:t> du public.</a:t>
            </a:r>
          </a:p>
          <a:p>
            <a:pPr marL="228600" lvl="0" indent="-228600" algn="l" rtl="0">
              <a:lnSpc>
                <a:spcPct val="80000"/>
              </a:lnSpc>
              <a:spcBef>
                <a:spcPts val="1800"/>
              </a:spcBef>
              <a:spcAft>
                <a:spcPts val="0"/>
              </a:spcAft>
              <a:buClr>
                <a:schemeClr val="dk1"/>
              </a:buClr>
              <a:buSzPts val="2000"/>
              <a:buChar char="▪"/>
            </a:pPr>
            <a:r>
              <a:rPr lang="en-US" b="1" dirty="0" err="1" smtClean="0"/>
              <a:t>StumbleUpon</a:t>
            </a:r>
            <a:r>
              <a:rPr lang="en-US" dirty="0" smtClean="0"/>
              <a:t>: </a:t>
            </a:r>
            <a:r>
              <a:rPr lang="en-US" dirty="0" err="1" smtClean="0"/>
              <a:t>Cela</a:t>
            </a:r>
            <a:r>
              <a:rPr lang="en-US" dirty="0" smtClean="0"/>
              <a:t> </a:t>
            </a:r>
            <a:r>
              <a:rPr lang="en-US" dirty="0" err="1" smtClean="0"/>
              <a:t>utilise</a:t>
            </a:r>
            <a:r>
              <a:rPr lang="en-US" dirty="0" smtClean="0"/>
              <a:t> </a:t>
            </a:r>
            <a:r>
              <a:rPr lang="en-US" dirty="0" err="1" smtClean="0"/>
              <a:t>Elasticsearch</a:t>
            </a:r>
            <a:r>
              <a:rPr lang="en-US" dirty="0" smtClean="0"/>
              <a:t> pour </a:t>
            </a:r>
            <a:r>
              <a:rPr lang="en-US" dirty="0" err="1" smtClean="0"/>
              <a:t>propulser</a:t>
            </a:r>
            <a:r>
              <a:rPr lang="en-US" dirty="0" smtClean="0"/>
              <a:t> des </a:t>
            </a:r>
            <a:r>
              <a:rPr lang="en-US" dirty="0" err="1" smtClean="0"/>
              <a:t>recherches</a:t>
            </a:r>
            <a:r>
              <a:rPr lang="en-US" dirty="0" smtClean="0"/>
              <a:t> </a:t>
            </a:r>
            <a:r>
              <a:rPr lang="en-US" dirty="0" err="1" smtClean="0"/>
              <a:t>intelligentes</a:t>
            </a:r>
            <a:r>
              <a:rPr lang="en-US" dirty="0" smtClean="0"/>
              <a:t> </a:t>
            </a:r>
            <a:r>
              <a:rPr lang="en-US" dirty="0" err="1" smtClean="0"/>
              <a:t>sur</a:t>
            </a:r>
            <a:r>
              <a:rPr lang="en-US" dirty="0" smtClean="0"/>
              <a:t> </a:t>
            </a:r>
            <a:r>
              <a:rPr lang="en-US" dirty="0" err="1" smtClean="0"/>
              <a:t>sa</a:t>
            </a:r>
            <a:r>
              <a:rPr lang="en-US" dirty="0" smtClean="0"/>
              <a:t> plate-</a:t>
            </a:r>
            <a:r>
              <a:rPr lang="en-US" dirty="0" err="1" smtClean="0"/>
              <a:t>forme</a:t>
            </a:r>
            <a:r>
              <a:rPr lang="en-US" dirty="0" smtClean="0"/>
              <a:t> et </a:t>
            </a:r>
            <a:r>
              <a:rPr lang="en-US" dirty="0" err="1" smtClean="0"/>
              <a:t>fournir</a:t>
            </a:r>
            <a:r>
              <a:rPr lang="en-US" dirty="0" smtClean="0"/>
              <a:t> </a:t>
            </a:r>
            <a:r>
              <a:rPr lang="en-US" dirty="0" err="1" smtClean="0"/>
              <a:t>d'excellentes</a:t>
            </a:r>
            <a:r>
              <a:rPr lang="en-US" dirty="0" smtClean="0"/>
              <a:t> </a:t>
            </a:r>
            <a:r>
              <a:rPr lang="en-US" dirty="0" err="1" smtClean="0"/>
              <a:t>recommandations</a:t>
            </a:r>
            <a:r>
              <a:rPr lang="en-US" dirty="0" smtClean="0"/>
              <a:t> </a:t>
            </a:r>
            <a:r>
              <a:rPr lang="en-US" dirty="0" err="1" smtClean="0"/>
              <a:t>à</a:t>
            </a:r>
            <a:r>
              <a:rPr lang="en-US" dirty="0" smtClean="0"/>
              <a:t> des millions de clients.</a:t>
            </a:r>
          </a:p>
          <a:p>
            <a:pPr marL="228600" lvl="0" indent="-228600" algn="l" rtl="0">
              <a:lnSpc>
                <a:spcPct val="80000"/>
              </a:lnSpc>
              <a:spcBef>
                <a:spcPts val="1800"/>
              </a:spcBef>
              <a:spcAft>
                <a:spcPts val="0"/>
              </a:spcAft>
              <a:buClr>
                <a:schemeClr val="dk1"/>
              </a:buClr>
              <a:buSzPts val="2000"/>
              <a:buChar char="▪"/>
            </a:pPr>
            <a:r>
              <a:rPr lang="en-US" b="1" dirty="0" err="1" smtClean="0"/>
              <a:t>SoundCloud</a:t>
            </a:r>
            <a:r>
              <a:rPr lang="en-US" dirty="0" smtClean="0"/>
              <a:t>: </a:t>
            </a:r>
            <a:r>
              <a:rPr lang="en-US" dirty="0" err="1" smtClean="0"/>
              <a:t>il</a:t>
            </a:r>
            <a:r>
              <a:rPr lang="en-US" dirty="0" smtClean="0"/>
              <a:t> </a:t>
            </a:r>
            <a:r>
              <a:rPr lang="en-US" dirty="0" err="1" smtClean="0"/>
              <a:t>utilise</a:t>
            </a:r>
            <a:r>
              <a:rPr lang="en-US" dirty="0" smtClean="0"/>
              <a:t> </a:t>
            </a:r>
            <a:r>
              <a:rPr lang="en-US" dirty="0" err="1" smtClean="0"/>
              <a:t>Elasticsearch</a:t>
            </a:r>
            <a:r>
              <a:rPr lang="en-US" dirty="0" smtClean="0"/>
              <a:t> pour </a:t>
            </a:r>
            <a:r>
              <a:rPr lang="en-US" dirty="0" err="1" smtClean="0"/>
              <a:t>fournir</a:t>
            </a:r>
            <a:r>
              <a:rPr lang="en-US" dirty="0" smtClean="0"/>
              <a:t> des </a:t>
            </a:r>
            <a:r>
              <a:rPr lang="en-US" dirty="0" err="1" smtClean="0"/>
              <a:t>capacités</a:t>
            </a:r>
            <a:r>
              <a:rPr lang="en-US" dirty="0" smtClean="0"/>
              <a:t> de </a:t>
            </a:r>
            <a:r>
              <a:rPr lang="en-US" dirty="0" err="1" smtClean="0"/>
              <a:t>recherche</a:t>
            </a:r>
            <a:r>
              <a:rPr lang="en-US" dirty="0" smtClean="0"/>
              <a:t> en temps </a:t>
            </a:r>
            <a:r>
              <a:rPr lang="en-US" dirty="0" err="1" smtClean="0"/>
              <a:t>réel</a:t>
            </a:r>
            <a:r>
              <a:rPr lang="en-US" dirty="0" smtClean="0"/>
              <a:t> </a:t>
            </a:r>
            <a:r>
              <a:rPr lang="en-US" dirty="0" err="1" smtClean="0"/>
              <a:t>à</a:t>
            </a:r>
            <a:r>
              <a:rPr lang="en-US" dirty="0" smtClean="0"/>
              <a:t> des millions </a:t>
            </a:r>
            <a:r>
              <a:rPr lang="en-US" dirty="0" err="1" smtClean="0"/>
              <a:t>d'utilisateurs</a:t>
            </a:r>
            <a:r>
              <a:rPr lang="en-US" dirty="0" smtClean="0"/>
              <a:t> </a:t>
            </a:r>
            <a:r>
              <a:rPr lang="en-US" dirty="0" err="1" smtClean="0"/>
              <a:t>à</a:t>
            </a:r>
            <a:r>
              <a:rPr lang="en-US" dirty="0" smtClean="0"/>
              <a:t> travers les zones </a:t>
            </a:r>
            <a:r>
              <a:rPr lang="en-US" dirty="0" err="1" smtClean="0"/>
              <a:t>géographiques</a:t>
            </a:r>
            <a:r>
              <a:rPr lang="en-US" dirty="0" smtClean="0"/>
              <a:t>.</a:t>
            </a:r>
          </a:p>
          <a:p>
            <a:pPr marL="228600" lvl="0" indent="-228600" algn="l" rtl="0">
              <a:lnSpc>
                <a:spcPct val="80000"/>
              </a:lnSpc>
              <a:spcBef>
                <a:spcPts val="1800"/>
              </a:spcBef>
              <a:spcAft>
                <a:spcPts val="0"/>
              </a:spcAft>
              <a:buClr>
                <a:schemeClr val="dk1"/>
              </a:buClr>
              <a:buSzPts val="2000"/>
              <a:buChar char="▪"/>
            </a:pPr>
            <a:r>
              <a:rPr lang="en-US" b="1" dirty="0" err="1" smtClean="0"/>
              <a:t>GitHub</a:t>
            </a:r>
            <a:r>
              <a:rPr lang="en-US" dirty="0" smtClean="0"/>
              <a:t>: </a:t>
            </a:r>
            <a:r>
              <a:rPr lang="en-US" dirty="0" err="1" smtClean="0"/>
              <a:t>il</a:t>
            </a:r>
            <a:r>
              <a:rPr lang="en-US" dirty="0" smtClean="0"/>
              <a:t> </a:t>
            </a:r>
            <a:r>
              <a:rPr lang="en-US" dirty="0" err="1" smtClean="0"/>
              <a:t>utilise</a:t>
            </a:r>
            <a:r>
              <a:rPr lang="en-US" dirty="0" smtClean="0"/>
              <a:t> </a:t>
            </a:r>
            <a:r>
              <a:rPr lang="en-US" dirty="0" err="1" smtClean="0"/>
              <a:t>Elasticsearch</a:t>
            </a:r>
            <a:r>
              <a:rPr lang="en-US" dirty="0" smtClean="0"/>
              <a:t> pour indexer plus de 8 millions de </a:t>
            </a:r>
            <a:r>
              <a:rPr lang="en-US" dirty="0" err="1" smtClean="0"/>
              <a:t>référentiels</a:t>
            </a:r>
            <a:r>
              <a:rPr lang="en-US" dirty="0" smtClean="0"/>
              <a:t> de code et indexer </a:t>
            </a:r>
            <a:r>
              <a:rPr lang="en-US" dirty="0" err="1" smtClean="0"/>
              <a:t>plusieurs</a:t>
            </a:r>
            <a:r>
              <a:rPr lang="en-US" dirty="0" smtClean="0"/>
              <a:t> </a:t>
            </a:r>
            <a:r>
              <a:rPr lang="en-US" dirty="0" err="1" smtClean="0"/>
              <a:t>événements</a:t>
            </a:r>
            <a:r>
              <a:rPr lang="en-US" dirty="0" smtClean="0"/>
              <a:t> </a:t>
            </a:r>
            <a:r>
              <a:rPr lang="en-US" dirty="0" err="1" smtClean="0"/>
              <a:t>sur</a:t>
            </a:r>
            <a:r>
              <a:rPr lang="en-US" dirty="0" smtClean="0"/>
              <a:t> la plate-</a:t>
            </a:r>
            <a:r>
              <a:rPr lang="en-US" dirty="0" err="1" smtClean="0"/>
              <a:t>forme</a:t>
            </a:r>
            <a:r>
              <a:rPr lang="en-US" dirty="0" smtClean="0"/>
              <a:t>, </a:t>
            </a:r>
            <a:r>
              <a:rPr lang="en-US" dirty="0" err="1" smtClean="0"/>
              <a:t>fournissant</a:t>
            </a:r>
            <a:r>
              <a:rPr lang="en-US" dirty="0" smtClean="0"/>
              <a:t> </a:t>
            </a:r>
            <a:r>
              <a:rPr lang="en-US" dirty="0" err="1" smtClean="0"/>
              <a:t>ainsi</a:t>
            </a:r>
            <a:r>
              <a:rPr lang="en-US" dirty="0" smtClean="0"/>
              <a:t> des </a:t>
            </a:r>
            <a:r>
              <a:rPr lang="en-US" dirty="0" err="1" smtClean="0"/>
              <a:t>capacités</a:t>
            </a:r>
            <a:r>
              <a:rPr lang="en-US" dirty="0" smtClean="0"/>
              <a:t> de </a:t>
            </a:r>
            <a:r>
              <a:rPr lang="en-US" dirty="0" err="1" smtClean="0"/>
              <a:t>recherche</a:t>
            </a:r>
            <a:r>
              <a:rPr lang="en-US" dirty="0" smtClean="0"/>
              <a:t> en temps </a:t>
            </a:r>
            <a:r>
              <a:rPr lang="en-US" dirty="0" err="1" smtClean="0"/>
              <a:t>réel</a:t>
            </a:r>
            <a:r>
              <a:rPr lang="en-US" dirty="0" smtClean="0"/>
              <a:t> </a:t>
            </a:r>
            <a:r>
              <a:rPr lang="en-US" dirty="0" err="1" smtClean="0"/>
              <a:t>sur</a:t>
            </a:r>
            <a:r>
              <a:rPr lang="en-US" dirty="0" smtClean="0"/>
              <a:t> </a:t>
            </a:r>
            <a:r>
              <a:rPr lang="en-US" dirty="0" err="1" smtClean="0"/>
              <a:t>celle</a:t>
            </a:r>
            <a:r>
              <a:rPr lang="en-US" dirty="0" smtClean="0"/>
              <a:t>-ci.</a:t>
            </a:r>
          </a:p>
          <a:p>
            <a:pPr marL="0" lvl="0" indent="0" algn="l" rtl="0">
              <a:spcBef>
                <a:spcPts val="0"/>
              </a:spcBef>
              <a:spcAft>
                <a:spcPts val="0"/>
              </a:spcAft>
              <a:buNone/>
            </a:pPr>
            <a:endParaRPr dirty="0"/>
          </a:p>
        </p:txBody>
      </p:sp>
      <p:sp>
        <p:nvSpPr>
          <p:cNvPr id="333" name="Google Shape;33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3150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6" name="Google Shape;34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148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006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749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This chapter explains the importance of log analysis in today's data-driven world and what are the challenges associated with log analysis. It introduces ELK stack as a complete log analysis solution, and explains what ELK stack is and the role of each of the open source components of the stack, namely, Elasticsearch, Logstash, and Kibana. Also, it briefly explains the key features of each of the components and describes the installation and configuration steps for them.</a:t>
            </a:r>
            <a:endParaRPr/>
          </a:p>
        </p:txBody>
      </p:sp>
      <p:sp>
        <p:nvSpPr>
          <p:cNvPr id="135" name="Google Shape;13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999890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6248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1034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497031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694449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569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801911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12085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714282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311554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52137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107843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736381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207549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562015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961651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30594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558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760248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645639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910815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99010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46720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757347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6" name="Google Shape;55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327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4" name="Google Shape;56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136334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593687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691851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11879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1311590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15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5097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9.xml"/><Relationship Id="rId2"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0.xml"/><Relationship Id="rId2" Type="http://schemas.openxmlformats.org/officeDocument/2006/relationships/image" Target="../media/image1.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4.xml"/><Relationship Id="rId2"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5.xml"/><Relationship Id="rId2"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1.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pic>
        <p:nvPicPr>
          <p:cNvPr id="5" name="Picture 4" descr="PPT-Cove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6"/>
            <a:ext cx="12204700" cy="6861713"/>
          </a:xfrm>
          <a:prstGeom prst="rect">
            <a:avLst/>
          </a:prstGeom>
        </p:spPr>
      </p:pic>
      <p:sp>
        <p:nvSpPr>
          <p:cNvPr id="2" name="Title 1"/>
          <p:cNvSpPr>
            <a:spLocks noGrp="1"/>
          </p:cNvSpPr>
          <p:nvPr>
            <p:ph type="title" hasCustomPrompt="1"/>
          </p:nvPr>
        </p:nvSpPr>
        <p:spPr>
          <a:xfrm>
            <a:off x="0" y="2717801"/>
            <a:ext cx="12192000" cy="4064000"/>
          </a:xfrm>
          <a:prstGeom prst="rect">
            <a:avLst/>
          </a:prstGeom>
        </p:spPr>
        <p:txBody>
          <a:bodyPr vert="horz" anchor="ctr" anchorCtr="0"/>
          <a:lstStyle>
            <a:lvl1pPr algn="ctr">
              <a:lnSpc>
                <a:spcPts val="6000"/>
              </a:lnSpc>
              <a:defRPr sz="5000" b="0" i="0" spc="100">
                <a:solidFill>
                  <a:schemeClr val="bg1"/>
                </a:solidFill>
                <a:latin typeface="Arial"/>
                <a:cs typeface="Arial"/>
              </a:defRPr>
            </a:lvl1pPr>
          </a:lstStyle>
          <a:p>
            <a:r>
              <a:rPr lang="en-US" dirty="0"/>
              <a:t>CLICK TO EDIT TEXT</a:t>
            </a:r>
          </a:p>
        </p:txBody>
      </p:sp>
    </p:spTree>
    <p:extLst>
      <p:ext uri="{BB962C8B-B14F-4D97-AF65-F5344CB8AC3E}">
        <p14:creationId xmlns:p14="http://schemas.microsoft.com/office/powerpoint/2010/main" val="106581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213649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09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758987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234746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51863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87"/>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687"/>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902117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06"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41"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09"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7271613"/>
      </p:ext>
    </p:extLst>
  </p:cSld>
  <p:clrMapOvr>
    <a:masterClrMapping/>
  </p:clrMapOvr>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60"/>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532324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547506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35"/>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971709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2479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39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39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71220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91"/>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693500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7067743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982306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08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1050844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606113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961412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73"/>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673"/>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3344393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597"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32"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00"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50513864"/>
      </p:ext>
    </p:extLst>
  </p:cSld>
  <p:clrMapOvr>
    <a:masterClrMapping/>
  </p:clrMapOvr>
  <p:extLst mod="1">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44"/>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847166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6083404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19"/>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181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462582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052670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38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38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81786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542469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39611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06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916154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9013339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141173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57"/>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657"/>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5986224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586"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21"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289"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5299462"/>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2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2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54852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54608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9890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4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6597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28726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15399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29"/>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29"/>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742152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554480"/>
            <a:ext cx="10833100" cy="196560"/>
          </a:xfrm>
          <a:prstGeom prst="rect">
            <a:avLst/>
          </a:prstGeom>
        </p:spPr>
      </p:pic>
      <p:sp>
        <p:nvSpPr>
          <p:cNvPr id="6" name="Rectangle 46"/>
          <p:cNvSpPr>
            <a:spLocks noChangeArrowheads="1"/>
          </p:cNvSpPr>
          <p:nvPr/>
        </p:nvSpPr>
        <p:spPr bwMode="auto">
          <a:xfrm>
            <a:off x="137635"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800" b="0" i="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b="0" i="0" dirty="0">
                <a:solidFill>
                  <a:srgbClr val="828282"/>
                </a:solidFill>
                <a:latin typeface="Arial"/>
                <a:cs typeface="Arial"/>
              </a:rPr>
              <a:t>Page </a:t>
            </a:r>
            <a:fld id="{6EAC93CE-1D0D-4A68-A4A6-5FE5963FC94C}" type="slidenum">
              <a:rPr lang="en-US" altLang="en-US" sz="800" b="0" i="0">
                <a:solidFill>
                  <a:srgbClr val="828282"/>
                </a:solidFill>
                <a:latin typeface="Arial"/>
                <a:cs typeface="Arial"/>
              </a:rPr>
              <a:pPr algn="r" eaLnBrk="1" hangingPunct="1"/>
              <a:t>‹#›</a:t>
            </a:fld>
            <a:endParaRPr lang="en-US" altLang="en-US" sz="800" b="0" i="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endParaRPr lang="en-US" dirty="0"/>
          </a:p>
        </p:txBody>
      </p:sp>
      <p:sp>
        <p:nvSpPr>
          <p:cNvPr id="8" name="Title 7"/>
          <p:cNvSpPr>
            <a:spLocks noGrp="1"/>
          </p:cNvSpPr>
          <p:nvPr>
            <p:ph type="title" hasCustomPrompt="1"/>
          </p:nvPr>
        </p:nvSpPr>
        <p:spPr>
          <a:xfrm>
            <a:off x="517409" y="285750"/>
            <a:ext cx="9710323" cy="1320800"/>
          </a:xfrm>
          <a:prstGeom prst="rect">
            <a:avLst/>
          </a:prstGeom>
        </p:spPr>
        <p:txBody>
          <a:bodyPr lIns="0" tIns="0" rIns="0" bIns="0" anchor="ctr">
            <a:normAutofit/>
          </a:bodyPr>
          <a:lstStyle>
            <a:lvl1pPr>
              <a:lnSpc>
                <a:spcPts val="4320"/>
              </a:lnSpc>
              <a:spcAft>
                <a:spcPts val="0"/>
              </a:spcAft>
              <a:defRPr sz="4000" b="0" i="0" cap="none" spc="0">
                <a:solidFill>
                  <a:srgbClr val="002060"/>
                </a:solidFill>
                <a:latin typeface="Arial"/>
                <a:cs typeface="Arial"/>
              </a:defRPr>
            </a:lvl1pPr>
          </a:lstStyle>
          <a:p>
            <a:r>
              <a:rPr lang="en-US" dirty="0" err="1"/>
              <a:t>Liste</a:t>
            </a:r>
            <a:r>
              <a:rPr lang="en-US" dirty="0"/>
              <a:t> à </a:t>
            </a:r>
            <a:r>
              <a:rPr lang="en-US" dirty="0" err="1"/>
              <a:t>puces</a:t>
            </a:r>
            <a:endParaRPr lang="en-US" dirty="0"/>
          </a:p>
        </p:txBody>
      </p:sp>
      <p:sp>
        <p:nvSpPr>
          <p:cNvPr id="3" name="Content Placeholder 2"/>
          <p:cNvSpPr>
            <a:spLocks noGrp="1"/>
          </p:cNvSpPr>
          <p:nvPr>
            <p:ph sz="half" idx="1" hasCustomPrompt="1"/>
          </p:nvPr>
        </p:nvSpPr>
        <p:spPr>
          <a:xfrm>
            <a:off x="517407" y="1879600"/>
            <a:ext cx="11185408" cy="4749800"/>
          </a:xfrm>
          <a:prstGeom prst="rect">
            <a:avLst/>
          </a:prstGeom>
        </p:spPr>
        <p:txBody>
          <a:bodyPr lIns="0" tIns="0" rIns="0" bIns="0"/>
          <a:lstStyle>
            <a:lvl1pPr marL="457200" indent="-457200">
              <a:lnSpc>
                <a:spcPct val="90000"/>
              </a:lnSpc>
              <a:buClr>
                <a:schemeClr val="accent2"/>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chemeClr val="accent2"/>
              </a:buClr>
              <a:defRPr b="0" i="0">
                <a:solidFill>
                  <a:srgbClr val="002060"/>
                </a:solidFill>
                <a:latin typeface="Arial"/>
                <a:cs typeface="Arial"/>
              </a:defRPr>
            </a:lvl2pPr>
            <a:lvl3pPr marL="1082675" indent="-279400">
              <a:lnSpc>
                <a:spcPct val="90000"/>
              </a:lnSpc>
              <a:buClr>
                <a:schemeClr val="accent2"/>
              </a:buClr>
              <a:defRPr b="0" i="0">
                <a:solidFill>
                  <a:srgbClr val="002060"/>
                </a:solidFill>
                <a:latin typeface="Arial"/>
                <a:cs typeface="Arial"/>
              </a:defRPr>
            </a:lvl3pPr>
            <a:lvl4pPr marL="1524000" indent="-280988">
              <a:lnSpc>
                <a:spcPct val="90000"/>
              </a:lnSpc>
              <a:buClr>
                <a:schemeClr val="accent2"/>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2412274"/>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34"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69"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37"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3961722"/>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516"/>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1566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83829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91"/>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305877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580766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2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2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28886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83711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850745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4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863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0887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554480"/>
            <a:ext cx="10833100" cy="196560"/>
          </a:xfrm>
          <a:prstGeom prst="rect">
            <a:avLst/>
          </a:prstGeom>
        </p:spPr>
      </p:pic>
      <p:sp>
        <p:nvSpPr>
          <p:cNvPr id="6" name="Rectangle 46"/>
          <p:cNvSpPr>
            <a:spLocks noChangeArrowheads="1"/>
          </p:cNvSpPr>
          <p:nvPr/>
        </p:nvSpPr>
        <p:spPr bwMode="auto">
          <a:xfrm>
            <a:off x="137635"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800" b="0" i="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b="0" i="0" dirty="0">
                <a:solidFill>
                  <a:srgbClr val="828282"/>
                </a:solidFill>
                <a:latin typeface="Arial"/>
                <a:cs typeface="Arial"/>
              </a:rPr>
              <a:t>Page </a:t>
            </a:r>
            <a:fld id="{6EAC93CE-1D0D-4A68-A4A6-5FE5963FC94C}" type="slidenum">
              <a:rPr lang="en-US" altLang="en-US" sz="800" b="0" i="0">
                <a:solidFill>
                  <a:srgbClr val="828282"/>
                </a:solidFill>
                <a:latin typeface="Arial"/>
                <a:cs typeface="Arial"/>
              </a:rPr>
              <a:pPr algn="r" eaLnBrk="1" hangingPunct="1"/>
              <a:t>‹#›</a:t>
            </a:fld>
            <a:endParaRPr lang="en-US" altLang="en-US" sz="800" b="0" i="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endParaRPr lang="en-US" dirty="0"/>
          </a:p>
        </p:txBody>
      </p:sp>
      <p:sp>
        <p:nvSpPr>
          <p:cNvPr id="8" name="Title 7"/>
          <p:cNvSpPr>
            <a:spLocks noGrp="1"/>
          </p:cNvSpPr>
          <p:nvPr>
            <p:ph type="title" hasCustomPrompt="1"/>
          </p:nvPr>
        </p:nvSpPr>
        <p:spPr>
          <a:xfrm>
            <a:off x="517409" y="285750"/>
            <a:ext cx="9710323" cy="1320800"/>
          </a:xfrm>
          <a:prstGeom prst="rect">
            <a:avLst/>
          </a:prstGeom>
        </p:spPr>
        <p:txBody>
          <a:bodyPr lIns="0" tIns="0" rIns="0" bIns="0" anchor="ctr">
            <a:normAutofit/>
          </a:bodyPr>
          <a:lstStyle>
            <a:lvl1pPr>
              <a:lnSpc>
                <a:spcPts val="4320"/>
              </a:lnSpc>
              <a:spcAft>
                <a:spcPts val="0"/>
              </a:spcAft>
              <a:defRPr sz="4000" b="0" i="0" cap="none" spc="0">
                <a:solidFill>
                  <a:srgbClr val="002060"/>
                </a:solidFill>
                <a:latin typeface="Arial"/>
                <a:cs typeface="Arial"/>
              </a:defRPr>
            </a:lvl1pPr>
          </a:lstStyle>
          <a:p>
            <a:r>
              <a:rPr lang="en-US" dirty="0" err="1"/>
              <a:t>Titre</a:t>
            </a:r>
            <a:r>
              <a:rPr lang="en-US" dirty="0"/>
              <a:t> </a:t>
            </a:r>
            <a:r>
              <a:rPr lang="en-US" dirty="0" err="1"/>
              <a:t>seul</a:t>
            </a:r>
            <a:endParaRPr lang="en-US" dirty="0"/>
          </a:p>
        </p:txBody>
      </p:sp>
    </p:spTree>
    <p:extLst>
      <p:ext uri="{BB962C8B-B14F-4D97-AF65-F5344CB8AC3E}">
        <p14:creationId xmlns:p14="http://schemas.microsoft.com/office/powerpoint/2010/main" val="533878403"/>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11236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29"/>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29"/>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33605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34"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69"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37"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320834"/>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514"/>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57690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694867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89"/>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223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79802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2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2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4264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415924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50798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2182" y="1554480"/>
            <a:ext cx="10833100" cy="196560"/>
          </a:xfrm>
          <a:prstGeom prst="rect">
            <a:avLst/>
          </a:prstGeom>
        </p:spPr>
      </p:pic>
      <p:sp>
        <p:nvSpPr>
          <p:cNvPr id="6" name="Rectangle 46"/>
          <p:cNvSpPr>
            <a:spLocks noChangeArrowheads="1"/>
          </p:cNvSpPr>
          <p:nvPr/>
        </p:nvSpPr>
        <p:spPr bwMode="auto">
          <a:xfrm>
            <a:off x="137635"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800" b="0" i="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b="0" i="0" dirty="0">
                <a:solidFill>
                  <a:srgbClr val="828282"/>
                </a:solidFill>
                <a:latin typeface="Arial"/>
                <a:cs typeface="Arial"/>
              </a:rPr>
              <a:t>Page </a:t>
            </a:r>
            <a:fld id="{6EAC93CE-1D0D-4A68-A4A6-5FE5963FC94C}" type="slidenum">
              <a:rPr lang="en-US" altLang="en-US" sz="800" b="0" i="0">
                <a:solidFill>
                  <a:srgbClr val="828282"/>
                </a:solidFill>
                <a:latin typeface="Arial"/>
                <a:cs typeface="Arial"/>
              </a:rPr>
              <a:pPr algn="r" eaLnBrk="1" hangingPunct="1"/>
              <a:t>‹#›</a:t>
            </a:fld>
            <a:endParaRPr lang="en-US" altLang="en-US" sz="800" b="0" i="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endParaRPr lang="en-US" dirty="0"/>
          </a:p>
        </p:txBody>
      </p:sp>
      <p:sp>
        <p:nvSpPr>
          <p:cNvPr id="8" name="Title 7"/>
          <p:cNvSpPr>
            <a:spLocks noGrp="1"/>
          </p:cNvSpPr>
          <p:nvPr>
            <p:ph type="title" hasCustomPrompt="1"/>
          </p:nvPr>
        </p:nvSpPr>
        <p:spPr>
          <a:xfrm>
            <a:off x="517470" y="285750"/>
            <a:ext cx="5578593" cy="1320800"/>
          </a:xfrm>
          <a:prstGeom prst="rect">
            <a:avLst/>
          </a:prstGeom>
        </p:spPr>
        <p:txBody>
          <a:bodyPr lIns="0" tIns="0" rIns="0" bIns="0" anchor="ctr">
            <a:normAutofit/>
          </a:bodyPr>
          <a:lstStyle>
            <a:lvl1pPr>
              <a:lnSpc>
                <a:spcPts val="4320"/>
              </a:lnSpc>
              <a:spcAft>
                <a:spcPts val="0"/>
              </a:spcAft>
              <a:defRPr sz="4000" b="1" i="0" cap="none" spc="0">
                <a:solidFill>
                  <a:srgbClr val="002060"/>
                </a:solidFill>
                <a:latin typeface="Arial"/>
                <a:cs typeface="Arial"/>
              </a:defRPr>
            </a:lvl1pPr>
          </a:lstStyle>
          <a:p>
            <a:r>
              <a:rPr lang="en-US" dirty="0"/>
              <a:t>LABS</a:t>
            </a:r>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6490822" y="129348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chemeClr val="accent2"/>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chemeClr val="accent2"/>
              </a:buClr>
              <a:defRPr b="0" i="0">
                <a:solidFill>
                  <a:srgbClr val="002060"/>
                </a:solidFill>
                <a:latin typeface="Arial"/>
                <a:cs typeface="Arial"/>
              </a:defRPr>
            </a:lvl2pPr>
            <a:lvl3pPr marL="1082675" indent="-279400">
              <a:lnSpc>
                <a:spcPct val="90000"/>
              </a:lnSpc>
              <a:buClr>
                <a:schemeClr val="accent2"/>
              </a:buClr>
              <a:defRPr b="0" i="0">
                <a:solidFill>
                  <a:srgbClr val="002060"/>
                </a:solidFill>
                <a:latin typeface="Arial"/>
                <a:cs typeface="Arial"/>
              </a:defRPr>
            </a:lvl3pPr>
            <a:lvl4pPr marL="1524000" indent="-280988">
              <a:lnSpc>
                <a:spcPct val="90000"/>
              </a:lnSpc>
              <a:buClr>
                <a:schemeClr val="accent2"/>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07642055"/>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3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74247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5531686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41367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27"/>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27"/>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547067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33"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68"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36"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4505138"/>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510"/>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346655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439901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85"/>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897525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55874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2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4222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Slide">
    <p:spTree>
      <p:nvGrpSpPr>
        <p:cNvPr id="1" name=""/>
        <p:cNvGrpSpPr/>
        <p:nvPr/>
      </p:nvGrpSpPr>
      <p:grpSpPr>
        <a:xfrm>
          <a:off x="0" y="0"/>
          <a:ext cx="0" cy="0"/>
          <a:chOff x="0" y="0"/>
          <a:chExt cx="0" cy="0"/>
        </a:xfrm>
      </p:grpSpPr>
      <p:pic>
        <p:nvPicPr>
          <p:cNvPr id="2" name="Picture 1" descr="PPT-Chapter-templa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 y="-3713"/>
            <a:ext cx="12204700" cy="6861713"/>
          </a:xfrm>
          <a:prstGeom prst="rect">
            <a:avLst/>
          </a:prstGeom>
        </p:spPr>
      </p:pic>
      <p:sp>
        <p:nvSpPr>
          <p:cNvPr id="6" name="Title 7"/>
          <p:cNvSpPr>
            <a:spLocks noGrp="1"/>
          </p:cNvSpPr>
          <p:nvPr>
            <p:ph type="title" hasCustomPrompt="1"/>
          </p:nvPr>
        </p:nvSpPr>
        <p:spPr>
          <a:xfrm>
            <a:off x="517444" y="4"/>
            <a:ext cx="5098815" cy="6857999"/>
          </a:xfrm>
          <a:prstGeom prst="rect">
            <a:avLst/>
          </a:prstGeom>
        </p:spPr>
        <p:txBody>
          <a:bodyPr lIns="0" tIns="0" rIns="0" bIns="0" anchor="ctr" anchorCtr="0">
            <a:normAutofit/>
          </a:bodyPr>
          <a:lstStyle>
            <a:lvl1pPr>
              <a:lnSpc>
                <a:spcPts val="4800"/>
              </a:lnSpc>
              <a:spcAft>
                <a:spcPts val="0"/>
              </a:spcAft>
              <a:defRPr sz="3600" b="0" i="0" cap="none" spc="0">
                <a:solidFill>
                  <a:schemeClr val="tx1"/>
                </a:solidFill>
                <a:latin typeface="Arial"/>
                <a:cs typeface="Arial"/>
              </a:defRPr>
            </a:lvl1pPr>
          </a:lstStyle>
          <a:p>
            <a:r>
              <a:rPr lang="en-US" dirty="0"/>
              <a:t>CLICK TO EDIT CHAPTER TITLE</a:t>
            </a:r>
          </a:p>
        </p:txBody>
      </p:sp>
    </p:spTree>
    <p:extLst>
      <p:ext uri="{BB962C8B-B14F-4D97-AF65-F5344CB8AC3E}">
        <p14:creationId xmlns:p14="http://schemas.microsoft.com/office/powerpoint/2010/main" val="5755812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764928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386815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3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9900511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8789563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71572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23"/>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23"/>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278915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30"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65"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33"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18570391"/>
      </p:ext>
    </p:extLst>
  </p:cSld>
  <p:clrMapOvr>
    <a:masterClrMapping/>
  </p:clrMapOvr>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504"/>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48034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09050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79"/>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41242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iapositive de titre avec image">
  <p:cSld name="Diapositive de titre avec image">
    <p:spTree>
      <p:nvGrpSpPr>
        <p:cNvPr id="1" name="Shape 18"/>
        <p:cNvGrpSpPr/>
        <p:nvPr/>
      </p:nvGrpSpPr>
      <p:grpSpPr>
        <a:xfrm>
          <a:off x="0" y="0"/>
          <a:ext cx="0" cy="0"/>
          <a:chOff x="0" y="0"/>
          <a:chExt cx="0" cy="0"/>
        </a:xfrm>
      </p:grpSpPr>
      <p:sp>
        <p:nvSpPr>
          <p:cNvPr id="27" name="Google Shape;27;p56"/>
          <p:cNvSpPr txBox="1">
            <a:spLocks noGrp="1"/>
          </p:cNvSpPr>
          <p:nvPr>
            <p:ph type="ctrTitle"/>
          </p:nvPr>
        </p:nvSpPr>
        <p:spPr>
          <a:xfrm>
            <a:off x="1104900" y="2292096"/>
            <a:ext cx="5734051" cy="2219691"/>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4400"/>
              <a:buFont typeface="Arial"/>
              <a:buNone/>
              <a:defRPr sz="4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6"/>
          <p:cNvSpPr txBox="1">
            <a:spLocks noGrp="1"/>
          </p:cNvSpPr>
          <p:nvPr>
            <p:ph type="subTitle" idx="1"/>
          </p:nvPr>
        </p:nvSpPr>
        <p:spPr>
          <a:xfrm>
            <a:off x="1104900" y="4511786"/>
            <a:ext cx="5734051" cy="955565"/>
          </a:xfrm>
          <a:prstGeom prst="rect">
            <a:avLst/>
          </a:prstGeom>
          <a:noFill/>
          <a:ln>
            <a:noFill/>
          </a:ln>
        </p:spPr>
        <p:txBody>
          <a:bodyPr spcFirstLastPara="1" wrap="square" lIns="0" tIns="45700" rIns="0" bIns="45700" anchor="t" anchorCtr="0">
            <a:normAutofit/>
          </a:bodyPr>
          <a:lstStyle>
            <a:lvl1pPr lvl="0" algn="l">
              <a:lnSpc>
                <a:spcPct val="90000"/>
              </a:lnSpc>
              <a:spcBef>
                <a:spcPts val="0"/>
              </a:spcBef>
              <a:spcAft>
                <a:spcPts val="0"/>
              </a:spcAft>
              <a:buClr>
                <a:schemeClr val="dk1"/>
              </a:buClr>
              <a:buSzPts val="1800"/>
              <a:buNone/>
              <a:defRPr sz="1800"/>
            </a:lvl1pPr>
            <a:lvl2pPr lvl="1" algn="ctr">
              <a:lnSpc>
                <a:spcPct val="90000"/>
              </a:lnSpc>
              <a:spcBef>
                <a:spcPts val="600"/>
              </a:spcBef>
              <a:spcAft>
                <a:spcPts val="0"/>
              </a:spcAft>
              <a:buClr>
                <a:schemeClr val="dk1"/>
              </a:buClr>
              <a:buSzPts val="2000"/>
              <a:buNone/>
              <a:defRPr sz="2000"/>
            </a:lvl2pPr>
            <a:lvl3pPr lvl="2" algn="ctr">
              <a:lnSpc>
                <a:spcPct val="90000"/>
              </a:lnSpc>
              <a:spcBef>
                <a:spcPts val="6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56"/>
          <p:cNvSpPr>
            <a:spLocks noGrp="1"/>
          </p:cNvSpPr>
          <p:nvPr>
            <p:ph type="pic" idx="2"/>
          </p:nvPr>
        </p:nvSpPr>
        <p:spPr>
          <a:xfrm>
            <a:off x="6981065" y="1310656"/>
            <a:ext cx="5210937" cy="4208604"/>
          </a:xfrm>
          <a:prstGeom prst="rect">
            <a:avLst/>
          </a:prstGeom>
          <a:solidFill>
            <a:srgbClr val="CCCCCC"/>
          </a:solidFill>
          <a:ln>
            <a:noFill/>
          </a:ln>
        </p:spPr>
        <p:txBody>
          <a:bodyPr spcFirstLastPara="1" wrap="square" lIns="0" tIns="1005825" rIns="0" bIns="45700" anchor="t" anchorCtr="0">
            <a:normAutofit/>
          </a:bodyPr>
          <a:lstStyle>
            <a:lvl1pPr marR="0" lvl="0" algn="ctr" rtl="0">
              <a:lnSpc>
                <a:spcPct val="90000"/>
              </a:lnSpc>
              <a:spcBef>
                <a:spcPts val="1800"/>
              </a:spcBef>
              <a:spcAft>
                <a:spcPts val="0"/>
              </a:spcAft>
              <a:buClr>
                <a:schemeClr val="dk1"/>
              </a:buClr>
              <a:buSzPts val="2000"/>
              <a:buFont typeface="Noto Sans Symbols"/>
              <a:buNone/>
              <a:defRPr sz="2000" b="0" i="0" u="none" strike="noStrike" cap="none">
                <a:solidFill>
                  <a:schemeClr val="dk1"/>
                </a:solidFill>
                <a:latin typeface="Arial"/>
                <a:ea typeface="Arial"/>
                <a:cs typeface="Arial"/>
                <a:sym typeface="Arial"/>
              </a:defRPr>
            </a:lvl1pPr>
            <a:lvl2pPr marR="0" lvl="1" algn="l" rtl="0">
              <a:lnSpc>
                <a:spcPct val="90000"/>
              </a:lnSpc>
              <a:spcBef>
                <a:spcPts val="600"/>
              </a:spcBef>
              <a:spcAft>
                <a:spcPts val="0"/>
              </a:spcAft>
              <a:buClr>
                <a:schemeClr val="dk1"/>
              </a:buClr>
              <a:buSzPts val="1600"/>
              <a:buFont typeface="Noto Sans Symbols"/>
              <a:buChar char="▪"/>
              <a:defRPr sz="1600" b="0" i="0" u="none" strike="noStrike" cap="none">
                <a:solidFill>
                  <a:schemeClr val="dk1"/>
                </a:solidFill>
                <a:latin typeface="Arial"/>
                <a:ea typeface="Arial"/>
                <a:cs typeface="Arial"/>
                <a:sym typeface="Arial"/>
              </a:defRPr>
            </a:lvl2pPr>
            <a:lvl3pPr marR="0" lvl="2" algn="l" rtl="0">
              <a:lnSpc>
                <a:spcPct val="9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3pPr>
            <a:lvl4pPr marR="0" lvl="3" algn="l" rtl="0">
              <a:lnSpc>
                <a:spcPct val="9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4pPr>
            <a:lvl5pPr marR="0" lvl="4" algn="l" rtl="0">
              <a:lnSpc>
                <a:spcPct val="9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2854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934289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2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2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7097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35410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592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2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987132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380315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89949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17"/>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17"/>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59988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26"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61"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29"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67562413"/>
      </p:ext>
    </p:extLst>
  </p:cSld>
  <p:clrMapOvr>
    <a:masterClrMapping/>
  </p:clrMapOvr>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96"/>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96937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re de section" type="secHead">
  <p:cSld name="Titre de section">
    <p:spTree>
      <p:nvGrpSpPr>
        <p:cNvPr id="1" name="Shape 32"/>
        <p:cNvGrpSpPr/>
        <p:nvPr/>
      </p:nvGrpSpPr>
      <p:grpSpPr>
        <a:xfrm>
          <a:off x="0" y="0"/>
          <a:ext cx="0" cy="0"/>
          <a:chOff x="0" y="0"/>
          <a:chExt cx="0" cy="0"/>
        </a:xfrm>
      </p:grpSpPr>
      <p:sp>
        <p:nvSpPr>
          <p:cNvPr id="41" name="Google Shape;41;p57"/>
          <p:cNvSpPr txBox="1">
            <a:spLocks noGrp="1"/>
          </p:cNvSpPr>
          <p:nvPr>
            <p:ph type="title"/>
          </p:nvPr>
        </p:nvSpPr>
        <p:spPr>
          <a:xfrm>
            <a:off x="1104900" y="2971806"/>
            <a:ext cx="10071099" cy="168415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400"/>
              <a:buFont typeface="Arial"/>
              <a:buNone/>
              <a:defRPr sz="4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7"/>
          <p:cNvSpPr txBox="1">
            <a:spLocks noGrp="1"/>
          </p:cNvSpPr>
          <p:nvPr>
            <p:ph type="body" idx="1"/>
          </p:nvPr>
        </p:nvSpPr>
        <p:spPr>
          <a:xfrm>
            <a:off x="1104900" y="4655956"/>
            <a:ext cx="10071099" cy="509750"/>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0"/>
              </a:spcBef>
              <a:spcAft>
                <a:spcPts val="0"/>
              </a:spcAft>
              <a:buClr>
                <a:schemeClr val="lt1"/>
              </a:buClr>
              <a:buSzPts val="1600"/>
              <a:buNone/>
              <a:defRPr sz="1600">
                <a:solidFill>
                  <a:schemeClr val="lt1"/>
                </a:solidFill>
              </a:defRPr>
            </a:lvl1pPr>
            <a:lvl2pPr marL="914400" lvl="1" indent="-228600" algn="l">
              <a:lnSpc>
                <a:spcPct val="90000"/>
              </a:lnSpc>
              <a:spcBef>
                <a:spcPts val="600"/>
              </a:spcBef>
              <a:spcAft>
                <a:spcPts val="0"/>
              </a:spcAft>
              <a:buClr>
                <a:srgbClr val="888888"/>
              </a:buClr>
              <a:buSzPts val="2000"/>
              <a:buNone/>
              <a:defRPr sz="2000">
                <a:solidFill>
                  <a:srgbClr val="888888"/>
                </a:solidFill>
              </a:defRPr>
            </a:lvl2pPr>
            <a:lvl3pPr marL="1371600" lvl="2" indent="-228600" algn="l">
              <a:lnSpc>
                <a:spcPct val="90000"/>
              </a:lnSpc>
              <a:spcBef>
                <a:spcPts val="600"/>
              </a:spcBef>
              <a:spcAft>
                <a:spcPts val="0"/>
              </a:spcAft>
              <a:buClr>
                <a:srgbClr val="888888"/>
              </a:buClr>
              <a:buSzPts val="1800"/>
              <a:buNone/>
              <a:defRPr sz="1800">
                <a:solidFill>
                  <a:srgbClr val="888888"/>
                </a:solidFill>
              </a:defRPr>
            </a:lvl3pPr>
            <a:lvl4pPr marL="1828800" lvl="3" indent="-228600" algn="l">
              <a:lnSpc>
                <a:spcPct val="90000"/>
              </a:lnSpc>
              <a:spcBef>
                <a:spcPts val="600"/>
              </a:spcBef>
              <a:spcAft>
                <a:spcPts val="0"/>
              </a:spcAft>
              <a:buClr>
                <a:srgbClr val="888888"/>
              </a:buClr>
              <a:buSzPts val="1600"/>
              <a:buNone/>
              <a:defRPr sz="1600">
                <a:solidFill>
                  <a:srgbClr val="888888"/>
                </a:solidFill>
              </a:defRPr>
            </a:lvl4pPr>
            <a:lvl5pPr marL="2286000" lvl="4" indent="-228600" algn="l">
              <a:lnSpc>
                <a:spcPct val="90000"/>
              </a:lnSpc>
              <a:spcBef>
                <a:spcPts val="6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57"/>
          <p:cNvSpPr txBox="1">
            <a:spLocks noGrp="1"/>
          </p:cNvSpPr>
          <p:nvPr>
            <p:ph type="dt" idx="10"/>
          </p:nvPr>
        </p:nvSpPr>
        <p:spPr>
          <a:xfrm>
            <a:off x="1104901" y="6356353"/>
            <a:ext cx="1829559"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7"/>
          <p:cNvSpPr txBox="1">
            <a:spLocks noGrp="1"/>
          </p:cNvSpPr>
          <p:nvPr>
            <p:ph type="ftr" idx="11"/>
          </p:nvPr>
        </p:nvSpPr>
        <p:spPr>
          <a:xfrm>
            <a:off x="2934459" y="6356350"/>
            <a:ext cx="6323083" cy="365126"/>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Mohamed Taher BEN BAHRI</a:t>
            </a:r>
            <a:endParaRPr/>
          </a:p>
        </p:txBody>
      </p:sp>
      <p:sp>
        <p:nvSpPr>
          <p:cNvPr id="45" name="Google Shape;45;p57"/>
          <p:cNvSpPr txBox="1">
            <a:spLocks noGrp="1"/>
          </p:cNvSpPr>
          <p:nvPr>
            <p:ph type="sldNum" idx="12"/>
          </p:nvPr>
        </p:nvSpPr>
        <p:spPr>
          <a:xfrm>
            <a:off x="9256783" y="6356353"/>
            <a:ext cx="18288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b="0" i="0" u="none" strike="noStrike" cap="none">
                <a:solidFill>
                  <a:srgbClr val="666666"/>
                </a:solidFill>
                <a:latin typeface="Arial"/>
                <a:ea typeface="Arial"/>
                <a:cs typeface="Arial"/>
                <a:sym typeface="Arial"/>
              </a:defRPr>
            </a:lvl1pPr>
            <a:lvl2pPr marL="0" lvl="1" indent="0" algn="r">
              <a:spcBef>
                <a:spcPts val="0"/>
              </a:spcBef>
              <a:buNone/>
              <a:defRPr sz="1200" b="0" i="0" u="none" strike="noStrike" cap="none">
                <a:solidFill>
                  <a:srgbClr val="666666"/>
                </a:solidFill>
                <a:latin typeface="Arial"/>
                <a:ea typeface="Arial"/>
                <a:cs typeface="Arial"/>
                <a:sym typeface="Arial"/>
              </a:defRPr>
            </a:lvl2pPr>
            <a:lvl3pPr marL="0" lvl="2" indent="0" algn="r">
              <a:spcBef>
                <a:spcPts val="0"/>
              </a:spcBef>
              <a:buNone/>
              <a:defRPr sz="1200" b="0" i="0" u="none" strike="noStrike" cap="none">
                <a:solidFill>
                  <a:srgbClr val="666666"/>
                </a:solidFill>
                <a:latin typeface="Arial"/>
                <a:ea typeface="Arial"/>
                <a:cs typeface="Arial"/>
                <a:sym typeface="Arial"/>
              </a:defRPr>
            </a:lvl3pPr>
            <a:lvl4pPr marL="0" lvl="3" indent="0" algn="r">
              <a:spcBef>
                <a:spcPts val="0"/>
              </a:spcBef>
              <a:buNone/>
              <a:defRPr sz="1200" b="0" i="0" u="none" strike="noStrike" cap="none">
                <a:solidFill>
                  <a:srgbClr val="666666"/>
                </a:solidFill>
                <a:latin typeface="Arial"/>
                <a:ea typeface="Arial"/>
                <a:cs typeface="Arial"/>
                <a:sym typeface="Arial"/>
              </a:defRPr>
            </a:lvl4pPr>
            <a:lvl5pPr marL="0" lvl="4" indent="0" algn="r">
              <a:spcBef>
                <a:spcPts val="0"/>
              </a:spcBef>
              <a:buNone/>
              <a:defRPr sz="1200" b="0" i="0" u="none" strike="noStrike" cap="none">
                <a:solidFill>
                  <a:srgbClr val="666666"/>
                </a:solidFill>
                <a:latin typeface="Arial"/>
                <a:ea typeface="Arial"/>
                <a:cs typeface="Arial"/>
                <a:sym typeface="Arial"/>
              </a:defRPr>
            </a:lvl5pPr>
            <a:lvl6pPr marL="0" lvl="5" indent="0" algn="r">
              <a:spcBef>
                <a:spcPts val="0"/>
              </a:spcBef>
              <a:buNone/>
              <a:defRPr sz="1200" b="0" i="0" u="none" strike="noStrike" cap="none">
                <a:solidFill>
                  <a:srgbClr val="666666"/>
                </a:solidFill>
                <a:latin typeface="Arial"/>
                <a:ea typeface="Arial"/>
                <a:cs typeface="Arial"/>
                <a:sym typeface="Arial"/>
              </a:defRPr>
            </a:lvl6pPr>
            <a:lvl7pPr marL="0" lvl="6" indent="0" algn="r">
              <a:spcBef>
                <a:spcPts val="0"/>
              </a:spcBef>
              <a:buNone/>
              <a:defRPr sz="1200" b="0" i="0" u="none" strike="noStrike" cap="none">
                <a:solidFill>
                  <a:srgbClr val="666666"/>
                </a:solidFill>
                <a:latin typeface="Arial"/>
                <a:ea typeface="Arial"/>
                <a:cs typeface="Arial"/>
                <a:sym typeface="Arial"/>
              </a:defRPr>
            </a:lvl7pPr>
            <a:lvl8pPr marL="0" lvl="7" indent="0" algn="r">
              <a:spcBef>
                <a:spcPts val="0"/>
              </a:spcBef>
              <a:buNone/>
              <a:defRPr sz="1200" b="0" i="0" u="none" strike="noStrike" cap="none">
                <a:solidFill>
                  <a:srgbClr val="666666"/>
                </a:solidFill>
                <a:latin typeface="Arial"/>
                <a:ea typeface="Arial"/>
                <a:cs typeface="Arial"/>
                <a:sym typeface="Arial"/>
              </a:defRPr>
            </a:lvl8pPr>
            <a:lvl9pPr marL="0" lvl="8" indent="0" algn="r">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766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19740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71"/>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003700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576638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1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1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54838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8692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164792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2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375006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687598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0591997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709"/>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709"/>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10932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47"/>
        <p:cNvGrpSpPr/>
        <p:nvPr/>
      </p:nvGrpSpPr>
      <p:grpSpPr>
        <a:xfrm>
          <a:off x="0" y="0"/>
          <a:ext cx="0" cy="0"/>
          <a:chOff x="0" y="0"/>
          <a:chExt cx="0" cy="0"/>
        </a:xfrm>
      </p:grpSpPr>
      <p:sp>
        <p:nvSpPr>
          <p:cNvPr id="48" name="Google Shape;48;p58"/>
          <p:cNvSpPr txBox="1">
            <a:spLocks noGrp="1"/>
          </p:cNvSpPr>
          <p:nvPr>
            <p:ph type="title"/>
          </p:nvPr>
        </p:nvSpPr>
        <p:spPr>
          <a:xfrm>
            <a:off x="1104900" y="76200"/>
            <a:ext cx="9980683" cy="1096962"/>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8"/>
          <p:cNvSpPr txBox="1">
            <a:spLocks noGrp="1"/>
          </p:cNvSpPr>
          <p:nvPr>
            <p:ph type="body" idx="1"/>
          </p:nvPr>
        </p:nvSpPr>
        <p:spPr>
          <a:xfrm>
            <a:off x="1104900" y="1600200"/>
            <a:ext cx="9982200" cy="45720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8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8"/>
          <p:cNvSpPr txBox="1">
            <a:spLocks noGrp="1"/>
          </p:cNvSpPr>
          <p:nvPr>
            <p:ph type="dt" idx="10"/>
          </p:nvPr>
        </p:nvSpPr>
        <p:spPr>
          <a:xfrm>
            <a:off x="1104901" y="6356353"/>
            <a:ext cx="1829559"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8"/>
          <p:cNvSpPr txBox="1">
            <a:spLocks noGrp="1"/>
          </p:cNvSpPr>
          <p:nvPr>
            <p:ph type="ftr" idx="11"/>
          </p:nvPr>
        </p:nvSpPr>
        <p:spPr>
          <a:xfrm>
            <a:off x="2934459" y="6356350"/>
            <a:ext cx="6323083" cy="365126"/>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Mohamed Taher BEN BAHRI</a:t>
            </a:r>
            <a:endParaRPr/>
          </a:p>
        </p:txBody>
      </p:sp>
      <p:sp>
        <p:nvSpPr>
          <p:cNvPr id="52" name="Google Shape;52;p58"/>
          <p:cNvSpPr txBox="1">
            <a:spLocks noGrp="1"/>
          </p:cNvSpPr>
          <p:nvPr>
            <p:ph type="sldNum" idx="12"/>
          </p:nvPr>
        </p:nvSpPr>
        <p:spPr>
          <a:xfrm>
            <a:off x="9256783" y="6356353"/>
            <a:ext cx="18288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sz="1200" b="0" i="0" u="none" strike="noStrike" cap="none">
                <a:solidFill>
                  <a:srgbClr val="666666"/>
                </a:solidFill>
                <a:latin typeface="Arial"/>
                <a:ea typeface="Arial"/>
                <a:cs typeface="Arial"/>
                <a:sym typeface="Arial"/>
              </a:defRPr>
            </a:lvl1pPr>
            <a:lvl2pPr marL="0" lvl="1" indent="0" algn="r">
              <a:spcBef>
                <a:spcPts val="0"/>
              </a:spcBef>
              <a:buNone/>
              <a:defRPr sz="1200" b="0" i="0" u="none" strike="noStrike" cap="none">
                <a:solidFill>
                  <a:srgbClr val="666666"/>
                </a:solidFill>
                <a:latin typeface="Arial"/>
                <a:ea typeface="Arial"/>
                <a:cs typeface="Arial"/>
                <a:sym typeface="Arial"/>
              </a:defRPr>
            </a:lvl2pPr>
            <a:lvl3pPr marL="0" lvl="2" indent="0" algn="r">
              <a:spcBef>
                <a:spcPts val="0"/>
              </a:spcBef>
              <a:buNone/>
              <a:defRPr sz="1200" b="0" i="0" u="none" strike="noStrike" cap="none">
                <a:solidFill>
                  <a:srgbClr val="666666"/>
                </a:solidFill>
                <a:latin typeface="Arial"/>
                <a:ea typeface="Arial"/>
                <a:cs typeface="Arial"/>
                <a:sym typeface="Arial"/>
              </a:defRPr>
            </a:lvl3pPr>
            <a:lvl4pPr marL="0" lvl="3" indent="0" algn="r">
              <a:spcBef>
                <a:spcPts val="0"/>
              </a:spcBef>
              <a:buNone/>
              <a:defRPr sz="1200" b="0" i="0" u="none" strike="noStrike" cap="none">
                <a:solidFill>
                  <a:srgbClr val="666666"/>
                </a:solidFill>
                <a:latin typeface="Arial"/>
                <a:ea typeface="Arial"/>
                <a:cs typeface="Arial"/>
                <a:sym typeface="Arial"/>
              </a:defRPr>
            </a:lvl4pPr>
            <a:lvl5pPr marL="0" lvl="4" indent="0" algn="r">
              <a:spcBef>
                <a:spcPts val="0"/>
              </a:spcBef>
              <a:buNone/>
              <a:defRPr sz="1200" b="0" i="0" u="none" strike="noStrike" cap="none">
                <a:solidFill>
                  <a:srgbClr val="666666"/>
                </a:solidFill>
                <a:latin typeface="Arial"/>
                <a:ea typeface="Arial"/>
                <a:cs typeface="Arial"/>
                <a:sym typeface="Arial"/>
              </a:defRPr>
            </a:lvl5pPr>
            <a:lvl6pPr marL="0" lvl="5" indent="0" algn="r">
              <a:spcBef>
                <a:spcPts val="0"/>
              </a:spcBef>
              <a:buNone/>
              <a:defRPr sz="1200" b="0" i="0" u="none" strike="noStrike" cap="none">
                <a:solidFill>
                  <a:srgbClr val="666666"/>
                </a:solidFill>
                <a:latin typeface="Arial"/>
                <a:ea typeface="Arial"/>
                <a:cs typeface="Arial"/>
                <a:sym typeface="Arial"/>
              </a:defRPr>
            </a:lvl6pPr>
            <a:lvl7pPr marL="0" lvl="6" indent="0" algn="r">
              <a:spcBef>
                <a:spcPts val="0"/>
              </a:spcBef>
              <a:buNone/>
              <a:defRPr sz="1200" b="0" i="0" u="none" strike="noStrike" cap="none">
                <a:solidFill>
                  <a:srgbClr val="666666"/>
                </a:solidFill>
                <a:latin typeface="Arial"/>
                <a:ea typeface="Arial"/>
                <a:cs typeface="Arial"/>
                <a:sym typeface="Arial"/>
              </a:defRPr>
            </a:lvl7pPr>
            <a:lvl8pPr marL="0" lvl="7" indent="0" algn="r">
              <a:spcBef>
                <a:spcPts val="0"/>
              </a:spcBef>
              <a:buNone/>
              <a:defRPr sz="1200" b="0" i="0" u="none" strike="noStrike" cap="none">
                <a:solidFill>
                  <a:srgbClr val="666666"/>
                </a:solidFill>
                <a:latin typeface="Arial"/>
                <a:ea typeface="Arial"/>
                <a:cs typeface="Arial"/>
                <a:sym typeface="Arial"/>
              </a:defRPr>
            </a:lvl8pPr>
            <a:lvl9pPr marL="0" lvl="8" indent="0" algn="r">
              <a:spcBef>
                <a:spcPts val="0"/>
              </a:spcBef>
              <a:buNone/>
              <a:defRPr sz="1200" b="0" i="0" u="none" strike="noStrike" cap="none">
                <a:solidFill>
                  <a:srgbClr val="666666"/>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90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21"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56"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24"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20806"/>
      </p:ext>
    </p:extLst>
  </p:cSld>
  <p:clrMapOvr>
    <a:masterClrMapping/>
  </p:clrMapOvr>
  <p:extLst mod="1">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86"/>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384967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100053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61"/>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378858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5310638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0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0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82412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066685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138210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3" y="273050"/>
            <a:ext cx="4011084" cy="1162050"/>
          </a:xfrm>
        </p:spPr>
        <p:txBody>
          <a:bodyPr anchor="b"/>
          <a:lstStyle>
            <a:lvl1pPr algn="l">
              <a:defRPr sz="2000" b="1"/>
            </a:lvl1pPr>
          </a:lstStyle>
          <a:p>
            <a:r>
              <a:rPr lang="fr-FR" smtClean="0"/>
              <a:t>Click to edit Master title style</a:t>
            </a:r>
            <a:endParaRPr lang="fr-FR"/>
          </a:p>
        </p:txBody>
      </p:sp>
      <p:sp>
        <p:nvSpPr>
          <p:cNvPr id="3" name="Espace réservé du contenu 2"/>
          <p:cNvSpPr>
            <a:spLocks noGrp="1"/>
          </p:cNvSpPr>
          <p:nvPr>
            <p:ph idx="1"/>
          </p:nvPr>
        </p:nvSpPr>
        <p:spPr>
          <a:xfrm>
            <a:off x="4766733" y="27311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texte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1262795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smtClean="0"/>
              <a:t>Click to edit Master title style</a:t>
            </a:r>
            <a:endParaRPr lang="fr-F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495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516"/>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333809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texte vertical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768810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99"/>
            <a:ext cx="2743200" cy="5851525"/>
          </a:xfrm>
        </p:spPr>
        <p:txBody>
          <a:bodyPr vert="eaVert"/>
          <a:lstStyle/>
          <a:p>
            <a:r>
              <a:rPr lang="fr-FR" smtClean="0"/>
              <a:t>Click to edit Master title style</a:t>
            </a:r>
            <a:endParaRPr lang="fr-FR"/>
          </a:p>
        </p:txBody>
      </p:sp>
      <p:sp>
        <p:nvSpPr>
          <p:cNvPr id="3" name="Espace réservé du texte vertical 2"/>
          <p:cNvSpPr>
            <a:spLocks noGrp="1"/>
          </p:cNvSpPr>
          <p:nvPr>
            <p:ph type="body" orient="vert" idx="1"/>
          </p:nvPr>
        </p:nvSpPr>
        <p:spPr>
          <a:xfrm>
            <a:off x="609600" y="274699"/>
            <a:ext cx="8026400" cy="5851525"/>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27796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Content Slide">
    <p:spTree>
      <p:nvGrpSpPr>
        <p:cNvPr id="1" name=""/>
        <p:cNvGrpSpPr/>
        <p:nvPr/>
      </p:nvGrpSpPr>
      <p:grpSpPr>
        <a:xfrm>
          <a:off x="0" y="0"/>
          <a:ext cx="0" cy="0"/>
          <a:chOff x="0" y="0"/>
          <a:chExt cx="0" cy="0"/>
        </a:xfrm>
      </p:grpSpPr>
      <p:pic>
        <p:nvPicPr>
          <p:cNvPr id="4" name="Picture 3" descr="PPT-angles-build.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pic>
        <p:nvPicPr>
          <p:cNvPr id="12" name="Picture 11" descr="BlueBar.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47828"/>
            <a:ext cx="10833100" cy="196560"/>
          </a:xfrm>
          <a:prstGeom prst="rect">
            <a:avLst/>
          </a:prstGeom>
        </p:spPr>
      </p:pic>
      <p:sp>
        <p:nvSpPr>
          <p:cNvPr id="6" name="Rectangle 46"/>
          <p:cNvSpPr>
            <a:spLocks noChangeArrowheads="1"/>
          </p:cNvSpPr>
          <p:nvPr/>
        </p:nvSpPr>
        <p:spPr bwMode="auto">
          <a:xfrm>
            <a:off x="137614"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14400" eaLnBrk="1" hangingPunct="1"/>
            <a:r>
              <a:rPr lang="en-US" altLang="en-US" sz="800" dirty="0">
                <a:solidFill>
                  <a:srgbClr val="828282"/>
                </a:solidFill>
                <a:latin typeface="Arial"/>
                <a:cs typeface="Arial"/>
              </a:rPr>
              <a:t>© Global Knowledge Training LLC. All rights reserved.</a:t>
            </a:r>
          </a:p>
        </p:txBody>
      </p:sp>
      <p:sp>
        <p:nvSpPr>
          <p:cNvPr id="7"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defTabSz="914400" eaLnBrk="1" hangingPunct="1"/>
            <a:r>
              <a:rPr lang="en-US" altLang="en-US" sz="800" dirty="0">
                <a:solidFill>
                  <a:srgbClr val="828282"/>
                </a:solidFill>
                <a:latin typeface="Arial"/>
                <a:cs typeface="Arial"/>
              </a:rPr>
              <a:t>Page </a:t>
            </a:r>
            <a:fld id="{6EAC93CE-1D0D-4A68-A4A6-5FE5963FC94C}" type="slidenum">
              <a:rPr lang="en-US" altLang="en-US" sz="800">
                <a:solidFill>
                  <a:srgbClr val="828282"/>
                </a:solidFill>
                <a:latin typeface="Arial"/>
                <a:cs typeface="Arial"/>
              </a:rPr>
              <a:pPr algn="r" defTabSz="914400" eaLnBrk="1" hangingPunct="1"/>
              <a:t>‹#›</a:t>
            </a:fld>
            <a:endParaRPr lang="en-US" altLang="en-US" sz="800" dirty="0">
              <a:solidFill>
                <a:srgbClr val="828282"/>
              </a:solidFill>
              <a:latin typeface="Arial"/>
              <a:cs typeface="Arial"/>
            </a:endParaRPr>
          </a:p>
        </p:txBody>
      </p:sp>
      <p:sp>
        <p:nvSpPr>
          <p:cNvPr id="5" name="TextBox 4"/>
          <p:cNvSpPr txBox="1"/>
          <p:nvPr/>
        </p:nvSpPr>
        <p:spPr>
          <a:xfrm>
            <a:off x="12680951" y="635000"/>
            <a:ext cx="914400" cy="914400"/>
          </a:xfrm>
          <a:prstGeom prst="rect">
            <a:avLst/>
          </a:prstGeom>
        </p:spPr>
        <p:txBody>
          <a:bodyPr vert="horz" wrap="none" lIns="0" tIns="0" rIns="0" bIns="0" rtlCol="0" anchor="t">
            <a:normAutofit/>
          </a:bodyPr>
          <a:lstStyle/>
          <a:p>
            <a:pPr defTabSz="914400"/>
            <a:endParaRPr lang="en-US" dirty="0">
              <a:solidFill>
                <a:prstClr val="black"/>
              </a:solidFill>
            </a:endParaRPr>
          </a:p>
        </p:txBody>
      </p:sp>
      <p:sp>
        <p:nvSpPr>
          <p:cNvPr id="8" name="Title 7"/>
          <p:cNvSpPr>
            <a:spLocks noGrp="1"/>
          </p:cNvSpPr>
          <p:nvPr>
            <p:ph type="title"/>
          </p:nvPr>
        </p:nvSpPr>
        <p:spPr>
          <a:xfrm>
            <a:off x="517449" y="285750"/>
            <a:ext cx="5578593" cy="1320800"/>
          </a:xfrm>
          <a:prstGeom prst="rect">
            <a:avLst/>
          </a:prstGeom>
        </p:spPr>
        <p:txBody>
          <a:bodyPr lIns="0" tIns="0" rIns="0" bIns="0" anchor="ctr">
            <a:normAutofit/>
          </a:bodyPr>
          <a:lstStyle>
            <a:lvl1pPr algn="l">
              <a:lnSpc>
                <a:spcPts val="4320"/>
              </a:lnSpc>
              <a:spcAft>
                <a:spcPts val="0"/>
              </a:spcAft>
              <a:defRPr sz="4000" b="0" i="0" cap="none" spc="0">
                <a:solidFill>
                  <a:srgbClr val="002060"/>
                </a:solidFill>
                <a:latin typeface="Arial"/>
                <a:cs typeface="Arial"/>
              </a:defRPr>
            </a:lvl1pPr>
          </a:lstStyle>
          <a:p>
            <a:r>
              <a:rPr lang="fr-FR" smtClean="0"/>
              <a:t>Click to edit Master title style</a:t>
            </a:r>
            <a:endParaRPr lang="en-US" dirty="0"/>
          </a:p>
        </p:txBody>
      </p:sp>
      <p:pic>
        <p:nvPicPr>
          <p:cNvPr id="8196" name="Picture 4" descr="Image associée">
            <a:extLst>
              <a:ext uri="{FF2B5EF4-FFF2-40B4-BE49-F238E27FC236}">
                <a16:creationId xmlns="" xmlns:a16="http://schemas.microsoft.com/office/drawing/2014/main" id="{E99F3E92-D45A-4768-A9A3-CC86B8EF64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5954317" y="2204864"/>
            <a:ext cx="5952065" cy="333315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 xmlns:a16="http://schemas.microsoft.com/office/drawing/2014/main" id="{AC673AC0-4068-4645-969F-B1BDB4B14C30}"/>
              </a:ext>
            </a:extLst>
          </p:cNvPr>
          <p:cNvSpPr>
            <a:spLocks noGrp="1"/>
          </p:cNvSpPr>
          <p:nvPr>
            <p:ph sz="half" idx="1" hasCustomPrompt="1"/>
          </p:nvPr>
        </p:nvSpPr>
        <p:spPr>
          <a:xfrm>
            <a:off x="517408" y="1879600"/>
            <a:ext cx="5816719" cy="4749800"/>
          </a:xfrm>
          <a:prstGeom prst="rect">
            <a:avLst/>
          </a:prstGeom>
        </p:spPr>
        <p:txBody>
          <a:bodyPr lIns="0" tIns="0" rIns="0" bIns="0"/>
          <a:lstStyle>
            <a:lvl1pPr marL="457200" indent="-457200">
              <a:lnSpc>
                <a:spcPct val="90000"/>
              </a:lnSpc>
              <a:buClr>
                <a:srgbClr val="FFC000"/>
              </a:buClr>
              <a:buFont typeface="Wingdings" panose="05000000000000000000" pitchFamily="2" charset="2"/>
              <a:buChar char="Ø"/>
              <a:defRPr b="0" i="0">
                <a:solidFill>
                  <a:srgbClr val="002060"/>
                </a:solidFill>
                <a:latin typeface="Arial"/>
                <a:cs typeface="Arial"/>
              </a:defRPr>
            </a:lvl1pPr>
            <a:lvl2pPr marL="715963" indent="-263525">
              <a:lnSpc>
                <a:spcPct val="90000"/>
              </a:lnSpc>
              <a:buClr>
                <a:srgbClr val="FFC000"/>
              </a:buClr>
              <a:defRPr b="0" i="0">
                <a:solidFill>
                  <a:srgbClr val="002060"/>
                </a:solidFill>
                <a:latin typeface="Arial"/>
                <a:cs typeface="Arial"/>
              </a:defRPr>
            </a:lvl2pPr>
            <a:lvl3pPr marL="1082675" indent="-279400">
              <a:lnSpc>
                <a:spcPct val="90000"/>
              </a:lnSpc>
              <a:buClr>
                <a:srgbClr val="FFC000"/>
              </a:buClr>
              <a:defRPr b="0" i="0">
                <a:solidFill>
                  <a:srgbClr val="002060"/>
                </a:solidFill>
                <a:latin typeface="Arial"/>
                <a:cs typeface="Arial"/>
              </a:defRPr>
            </a:lvl3pPr>
            <a:lvl4pPr marL="1524000" indent="-280988">
              <a:lnSpc>
                <a:spcPct val="90000"/>
              </a:lnSpc>
              <a:buClr>
                <a:srgbClr val="FFC000"/>
              </a:buClr>
              <a:buFont typeface="Wingdings" panose="05000000000000000000" pitchFamily="2" charset="2"/>
              <a:buChar char="§"/>
              <a:defRPr b="0" i="0">
                <a:solidFill>
                  <a:srgbClr val="002060"/>
                </a:solidFill>
                <a:latin typeface="Arial"/>
                <a:cs typeface="Arial"/>
              </a:defRPr>
            </a:lvl4pPr>
            <a:lvl5pPr marL="1431925" indent="-292100">
              <a:lnSpc>
                <a:spcPct val="90000"/>
              </a:lnSpc>
              <a:buClr>
                <a:schemeClr val="accent2"/>
              </a:buClr>
              <a:buFont typeface="Wingdings" panose="05000000000000000000" pitchFamily="2" charset="2"/>
              <a:buChar char="§"/>
              <a:defRPr b="0" i="0">
                <a:solidFill>
                  <a:srgbClr val="002060"/>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99216350"/>
      </p:ext>
    </p:extLst>
  </p:cSld>
  <p:clrMapOvr>
    <a:masterClrMapping/>
  </p:clrMapOvr>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74"/>
            <a:ext cx="10363200" cy="1470025"/>
          </a:xfrm>
        </p:spPr>
        <p:txBody>
          <a:bodyPr/>
          <a:lstStyle/>
          <a:p>
            <a:r>
              <a:rPr lang="fr-FR" smtClean="0"/>
              <a:t>Click to edit Master title style</a:t>
            </a:r>
            <a:endParaRPr lang="fr-F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6404254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429867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49"/>
            <a:ext cx="10363200" cy="1362075"/>
          </a:xfrm>
        </p:spPr>
        <p:txBody>
          <a:bodyPr anchor="t"/>
          <a:lstStyle>
            <a:lvl1pPr algn="l">
              <a:defRPr sz="4000" b="1" cap="all"/>
            </a:lvl1pPr>
          </a:lstStyle>
          <a:p>
            <a:r>
              <a:rPr lang="fr-FR" smtClean="0"/>
              <a:t>Click to edit Master title style</a:t>
            </a:r>
            <a:endParaRPr lang="fr-F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Espace réservé de la date 3"/>
          <p:cNvSpPr>
            <a:spLocks noGrp="1"/>
          </p:cNvSpPr>
          <p:nvPr>
            <p:ph type="dt" sz="half" idx="10"/>
          </p:nvPr>
        </p:nvSpPr>
        <p:spPr/>
        <p:txBody>
          <a:bodyPr/>
          <a:lstStyle/>
          <a:p>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1006422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u contenu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4" name="Espace réservé du contenu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e la date 4"/>
          <p:cNvSpPr>
            <a:spLocks noGrp="1"/>
          </p:cNvSpPr>
          <p:nvPr>
            <p:ph type="dt" sz="half" idx="10"/>
          </p:nvPr>
        </p:nvSpPr>
        <p:spPr/>
        <p:txBody>
          <a:bodyPr/>
          <a:lstStyle/>
          <a:p>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7" name="Espace réservé du numéro de diapositive 6"/>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6265166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Click to edit Master title style</a:t>
            </a:r>
            <a:endParaRPr lang="fr-F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5" name="Espace réservé du texte 4"/>
          <p:cNvSpPr>
            <a:spLocks noGrp="1"/>
          </p:cNvSpPr>
          <p:nvPr>
            <p:ph type="body" sz="quarter" idx="3"/>
          </p:nvPr>
        </p:nvSpPr>
        <p:spPr>
          <a:xfrm>
            <a:off x="619340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Espace réservé du contenu 5"/>
          <p:cNvSpPr>
            <a:spLocks noGrp="1"/>
          </p:cNvSpPr>
          <p:nvPr>
            <p:ph sz="quarter" idx="4"/>
          </p:nvPr>
        </p:nvSpPr>
        <p:spPr>
          <a:xfrm>
            <a:off x="619340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fr-FR"/>
          </a:p>
        </p:txBody>
      </p:sp>
      <p:sp>
        <p:nvSpPr>
          <p:cNvPr id="7" name="Espace réservé de la date 6"/>
          <p:cNvSpPr>
            <a:spLocks noGrp="1"/>
          </p:cNvSpPr>
          <p:nvPr>
            <p:ph type="dt" sz="half" idx="10"/>
          </p:nvPr>
        </p:nvSpPr>
        <p:spPr/>
        <p:txBody>
          <a:bodyPr/>
          <a:lstStyle/>
          <a:p>
            <a:endParaRPr lang="fr-FR">
              <a:solidFill>
                <a:prstClr val="black">
                  <a:tint val="75000"/>
                </a:prstClr>
              </a:solidFill>
            </a:endParaRPr>
          </a:p>
        </p:txBody>
      </p:sp>
      <p:sp>
        <p:nvSpPr>
          <p:cNvPr id="8" name="Espace réservé du pied de page 7"/>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9" name="Espace réservé du numéro de diapositive 8"/>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9244663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Click to edit Master title style</a:t>
            </a:r>
            <a:endParaRPr lang="fr-FR"/>
          </a:p>
        </p:txBody>
      </p:sp>
      <p:sp>
        <p:nvSpPr>
          <p:cNvPr id="3" name="Espace réservé de la date 2"/>
          <p:cNvSpPr>
            <a:spLocks noGrp="1"/>
          </p:cNvSpPr>
          <p:nvPr>
            <p:ph type="dt" sz="half" idx="10"/>
          </p:nvPr>
        </p:nvSpPr>
        <p:spPr/>
        <p:txBody>
          <a:bodyPr/>
          <a:lstStyle/>
          <a:p>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5" name="Espace réservé du numéro de diapositive 4"/>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621281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smtClean="0">
                <a:solidFill>
                  <a:prstClr val="black">
                    <a:tint val="75000"/>
                  </a:prstClr>
                </a:solidFill>
              </a:rPr>
              <a:t>Mohamed Taher BEN BAHRI</a:t>
            </a:r>
            <a:endParaRPr lang="fr-FR">
              <a:solidFill>
                <a:prstClr val="black">
                  <a:tint val="75000"/>
                </a:prstClr>
              </a:solidFill>
            </a:endParaRPr>
          </a:p>
        </p:txBody>
      </p:sp>
      <p:sp>
        <p:nvSpPr>
          <p:cNvPr id="4" name="Espace réservé du numéro de diapositive 3"/>
          <p:cNvSpPr>
            <a:spLocks noGrp="1"/>
          </p:cNvSpPr>
          <p:nvPr>
            <p:ph type="sldNum" sz="quarter" idx="12"/>
          </p:nvPr>
        </p:nvSpPr>
        <p:spPr/>
        <p:txBody>
          <a:bodyPr/>
          <a:lstStyle/>
          <a:p>
            <a:fld id="{ACF9C494-7ADC-41E8-A869-FFCE051CBE78}" type="slidenum">
              <a:rPr lang="fr-FR">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68710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theme" Target="../theme/theme10.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theme" Target="../theme/theme11.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theme" Target="../theme/theme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8.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theme" Target="../theme/theme9.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3" descr="PPT-angles-build.em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 y="0"/>
            <a:ext cx="12204700" cy="6871192"/>
          </a:xfrm>
          <a:prstGeom prst="rect">
            <a:avLst/>
          </a:prstGeom>
        </p:spPr>
      </p:pic>
      <p:sp>
        <p:nvSpPr>
          <p:cNvPr id="4" name="Rectangle 46"/>
          <p:cNvSpPr>
            <a:spLocks noChangeArrowheads="1"/>
          </p:cNvSpPr>
          <p:nvPr/>
        </p:nvSpPr>
        <p:spPr bwMode="auto">
          <a:xfrm>
            <a:off x="137635" y="6618565"/>
            <a:ext cx="3635375"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800" b="0" i="0" dirty="0">
                <a:solidFill>
                  <a:srgbClr val="828282"/>
                </a:solidFill>
                <a:latin typeface="Arial"/>
                <a:cs typeface="Arial"/>
              </a:rPr>
              <a:t>© Global Knowledge Training LLC. All rights reserved.</a:t>
            </a:r>
          </a:p>
        </p:txBody>
      </p:sp>
      <p:sp>
        <p:nvSpPr>
          <p:cNvPr id="5" name="Rectangle 47"/>
          <p:cNvSpPr>
            <a:spLocks noChangeArrowheads="1"/>
          </p:cNvSpPr>
          <p:nvPr/>
        </p:nvSpPr>
        <p:spPr bwMode="auto">
          <a:xfrm>
            <a:off x="8646055" y="6618565"/>
            <a:ext cx="3402012" cy="18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000">
                <a:solidFill>
                  <a:schemeClr val="tx1"/>
                </a:solidFill>
                <a:latin typeface="Arial" panose="020B0604020202020204" pitchFamily="34" charset="0"/>
                <a:ea typeface="MS PGothic" panose="020B0600070205080204" pitchFamily="34" charset="-128"/>
              </a:defRPr>
            </a:lvl1pPr>
            <a:lvl2pPr marL="742950" indent="-285750" eaLnBrk="0" hangingPunct="0">
              <a:defRPr sz="2000">
                <a:solidFill>
                  <a:schemeClr val="tx1"/>
                </a:solidFill>
                <a:latin typeface="Arial" panose="020B0604020202020204" pitchFamily="34" charset="0"/>
                <a:ea typeface="MS PGothic" panose="020B0600070205080204" pitchFamily="34" charset="-128"/>
              </a:defRPr>
            </a:lvl2pPr>
            <a:lvl3pPr marL="1143000" indent="-228600" eaLnBrk="0" hangingPunct="0">
              <a:defRPr sz="2000">
                <a:solidFill>
                  <a:schemeClr val="tx1"/>
                </a:solidFill>
                <a:latin typeface="Arial" panose="020B0604020202020204" pitchFamily="34" charset="0"/>
                <a:ea typeface="MS PGothic" panose="020B0600070205080204" pitchFamily="34" charset="-128"/>
              </a:defRPr>
            </a:lvl3pPr>
            <a:lvl4pPr marL="1600200" indent="-228600" eaLnBrk="0" hangingPunct="0">
              <a:defRPr sz="2000">
                <a:solidFill>
                  <a:schemeClr val="tx1"/>
                </a:solidFill>
                <a:latin typeface="Arial" panose="020B0604020202020204" pitchFamily="34" charset="0"/>
                <a:ea typeface="MS PGothic" panose="020B0600070205080204" pitchFamily="34" charset="-128"/>
              </a:defRPr>
            </a:lvl4pPr>
            <a:lvl5pPr marL="2057400" indent="-228600" eaLnBrk="0" hangingPunct="0">
              <a:defRPr sz="20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800" b="0" i="0" dirty="0">
                <a:solidFill>
                  <a:srgbClr val="828282"/>
                </a:solidFill>
                <a:latin typeface="Arial"/>
                <a:cs typeface="Arial"/>
              </a:rPr>
              <a:t>Page </a:t>
            </a:r>
            <a:fld id="{6EAC93CE-1D0D-4A68-A4A6-5FE5963FC94C}" type="slidenum">
              <a:rPr lang="en-US" altLang="en-US" sz="800" b="0" i="0">
                <a:solidFill>
                  <a:srgbClr val="828282"/>
                </a:solidFill>
                <a:latin typeface="Arial"/>
                <a:cs typeface="Arial"/>
              </a:rPr>
              <a:pPr algn="r" eaLnBrk="1" hangingPunct="1"/>
              <a:t>‹#›</a:t>
            </a:fld>
            <a:endParaRPr lang="en-US" altLang="en-US" sz="800" b="0" i="0" dirty="0">
              <a:solidFill>
                <a:srgbClr val="828282"/>
              </a:solidFill>
              <a:latin typeface="Arial"/>
              <a:cs typeface="Arial"/>
            </a:endParaRPr>
          </a:p>
        </p:txBody>
      </p:sp>
      <p:sp>
        <p:nvSpPr>
          <p:cNvPr id="6" name="Title 7"/>
          <p:cNvSpPr txBox="1">
            <a:spLocks/>
          </p:cNvSpPr>
          <p:nvPr/>
        </p:nvSpPr>
        <p:spPr>
          <a:xfrm>
            <a:off x="517409" y="285750"/>
            <a:ext cx="9710323" cy="1320800"/>
          </a:xfrm>
          <a:prstGeom prst="rect">
            <a:avLst/>
          </a:prstGeom>
        </p:spPr>
        <p:txBody>
          <a:bodyPr lIns="0" tIns="0" rIns="0" bIns="0" anchor="ctr">
            <a:normAutofit/>
          </a:bodyPr>
          <a:lstStyle>
            <a:lvl1pPr marL="0" indent="0" algn="l" defTabSz="914400" rtl="0" eaLnBrk="1" latinLnBrk="0" hangingPunct="1">
              <a:lnSpc>
                <a:spcPts val="4320"/>
              </a:lnSpc>
              <a:spcBef>
                <a:spcPct val="0"/>
              </a:spcBef>
              <a:spcAft>
                <a:spcPts val="0"/>
              </a:spcAft>
              <a:buNone/>
              <a:defRPr sz="4000" b="0" i="0" kern="1200" cap="none" spc="0" baseline="0">
                <a:solidFill>
                  <a:srgbClr val="002060"/>
                </a:solidFill>
                <a:latin typeface="Arial"/>
                <a:ea typeface="+mj-ea"/>
                <a:cs typeface="Arial"/>
              </a:defRPr>
            </a:lvl1pPr>
          </a:lstStyle>
          <a:p>
            <a:r>
              <a:rPr lang="en-US"/>
              <a:t>CLICK TO EDIT TITLE</a:t>
            </a:r>
            <a:endParaRPr lang="en-US" dirty="0"/>
          </a:p>
        </p:txBody>
      </p:sp>
      <p:sp>
        <p:nvSpPr>
          <p:cNvPr id="7" name="Content Placeholder 2"/>
          <p:cNvSpPr txBox="1">
            <a:spLocks/>
          </p:cNvSpPr>
          <p:nvPr/>
        </p:nvSpPr>
        <p:spPr>
          <a:xfrm>
            <a:off x="517407" y="1879600"/>
            <a:ext cx="11185408" cy="4749800"/>
          </a:xfrm>
          <a:prstGeom prst="rect">
            <a:avLst/>
          </a:prstGeom>
        </p:spPr>
        <p:txBody>
          <a:bodyPr lIns="0" tIns="0" rIns="0" bIns="0"/>
          <a:lstStyle>
            <a:lvl1pPr marL="457200" indent="-457200" algn="l" defTabSz="914400" rtl="0" eaLnBrk="1" latinLnBrk="0" hangingPunct="1">
              <a:lnSpc>
                <a:spcPct val="90000"/>
              </a:lnSpc>
              <a:spcBef>
                <a:spcPts val="1200"/>
              </a:spcBef>
              <a:spcAft>
                <a:spcPts val="200"/>
              </a:spcAft>
              <a:buClr>
                <a:schemeClr val="accent2"/>
              </a:buClr>
              <a:buSzPct val="100000"/>
              <a:buFont typeface="Wingdings" panose="05000000000000000000" pitchFamily="2" charset="2"/>
              <a:buChar char="Ø"/>
              <a:defRPr sz="2600" b="0" i="0" kern="1200">
                <a:solidFill>
                  <a:srgbClr val="002060"/>
                </a:solidFill>
                <a:latin typeface="Arial"/>
                <a:ea typeface="+mn-ea"/>
                <a:cs typeface="Arial"/>
              </a:defRPr>
            </a:lvl1pPr>
            <a:lvl2pPr marL="715963" indent="-263525" algn="l" defTabSz="914400" rtl="0" eaLnBrk="1" latinLnBrk="0" hangingPunct="1">
              <a:lnSpc>
                <a:spcPct val="90000"/>
              </a:lnSpc>
              <a:spcBef>
                <a:spcPts val="200"/>
              </a:spcBef>
              <a:spcAft>
                <a:spcPts val="400"/>
              </a:spcAft>
              <a:buClr>
                <a:schemeClr val="accent2"/>
              </a:buClr>
              <a:buFont typeface="Wingdings" pitchFamily="2" charset="2"/>
              <a:buChar char=""/>
              <a:defRPr sz="2400" b="0" i="0" kern="1200">
                <a:solidFill>
                  <a:srgbClr val="002060"/>
                </a:solidFill>
                <a:latin typeface="Arial"/>
                <a:ea typeface="+mn-ea"/>
                <a:cs typeface="Arial"/>
              </a:defRPr>
            </a:lvl2pPr>
            <a:lvl3pPr marL="1082675" indent="-279400" algn="l" defTabSz="914400" rtl="0" eaLnBrk="1" latinLnBrk="0" hangingPunct="1">
              <a:lnSpc>
                <a:spcPct val="90000"/>
              </a:lnSpc>
              <a:spcBef>
                <a:spcPts val="200"/>
              </a:spcBef>
              <a:spcAft>
                <a:spcPts val="400"/>
              </a:spcAft>
              <a:buClr>
                <a:schemeClr val="accent2"/>
              </a:buClr>
              <a:buFont typeface="Arial" pitchFamily="34" charset="0"/>
              <a:buChar char="–"/>
              <a:defRPr sz="2200" b="0" i="0" kern="1200">
                <a:solidFill>
                  <a:srgbClr val="002060"/>
                </a:solidFill>
                <a:latin typeface="Arial"/>
                <a:ea typeface="+mn-ea"/>
                <a:cs typeface="Arial"/>
              </a:defRPr>
            </a:lvl3pPr>
            <a:lvl4pPr marL="1524000" indent="-280988"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2000" b="0" i="0" kern="1200">
                <a:solidFill>
                  <a:srgbClr val="002060"/>
                </a:solidFill>
                <a:latin typeface="Arial"/>
                <a:ea typeface="+mn-ea"/>
                <a:cs typeface="Arial"/>
              </a:defRPr>
            </a:lvl4pPr>
            <a:lvl5pPr marL="1431925" indent="-292100" algn="l" defTabSz="914400" rtl="0" eaLnBrk="1" latinLnBrk="0" hangingPunct="1">
              <a:lnSpc>
                <a:spcPct val="90000"/>
              </a:lnSpc>
              <a:spcBef>
                <a:spcPts val="200"/>
              </a:spcBef>
              <a:spcAft>
                <a:spcPts val="400"/>
              </a:spcAft>
              <a:buClr>
                <a:schemeClr val="accent2"/>
              </a:buClr>
              <a:buFont typeface="Wingdings" panose="05000000000000000000" pitchFamily="2" charset="2"/>
              <a:buChar char="§"/>
              <a:defRPr sz="1800" b="0" i="0" kern="1200">
                <a:solidFill>
                  <a:srgbClr val="002060"/>
                </a:solidFill>
                <a:latin typeface="Arial"/>
                <a:ea typeface="+mn-ea"/>
                <a:cs typeface="Arial"/>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558766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hf sldNum="0" hdr="0" ftr="0" dt="0"/>
  <p:txStyles>
    <p:titleStyle>
      <a:lvl1pPr marL="0" indent="0" algn="l" defTabSz="914400" rtl="0" eaLnBrk="1" latinLnBrk="0" hangingPunct="1">
        <a:lnSpc>
          <a:spcPct val="85000"/>
        </a:lnSpc>
        <a:spcBef>
          <a:spcPct val="0"/>
        </a:spcBef>
        <a:buNone/>
        <a:defRPr sz="3600" kern="1200" spc="-50" baseline="0">
          <a:solidFill>
            <a:schemeClr val="tx2"/>
          </a:solidFill>
          <a:latin typeface="+mn-lt"/>
          <a:ea typeface="+mj-ea"/>
          <a:cs typeface="Calibri" pitchFamily="34" charset="0"/>
        </a:defRPr>
      </a:lvl1pPr>
    </p:titleStyle>
    <p:bodyStyle>
      <a:lvl1pPr marL="91440" indent="-91440" algn="l" defTabSz="914400" rtl="0" eaLnBrk="1" latinLnBrk="0" hangingPunct="1">
        <a:lnSpc>
          <a:spcPct val="90000"/>
        </a:lnSpc>
        <a:spcBef>
          <a:spcPts val="1200"/>
        </a:spcBef>
        <a:spcAft>
          <a:spcPts val="200"/>
        </a:spcAft>
        <a:buClr>
          <a:schemeClr val="tx2"/>
        </a:buClr>
        <a:buSzPct val="100000"/>
        <a:buFont typeface="Calibri" panose="020F0502020204030204" pitchFamily="34" charset="0"/>
        <a:buChar char=" "/>
        <a:defRPr sz="2600" kern="1200">
          <a:solidFill>
            <a:schemeClr val="tx2"/>
          </a:solidFill>
          <a:latin typeface="+mn-lt"/>
          <a:ea typeface="+mn-ea"/>
          <a:cs typeface="+mn-cs"/>
        </a:defRPr>
      </a:lvl1pPr>
      <a:lvl2pPr marL="463550" indent="-263525" algn="l" defTabSz="914400" rtl="0" eaLnBrk="1" latinLnBrk="0" hangingPunct="1">
        <a:lnSpc>
          <a:spcPct val="90000"/>
        </a:lnSpc>
        <a:spcBef>
          <a:spcPts val="200"/>
        </a:spcBef>
        <a:spcAft>
          <a:spcPts val="400"/>
        </a:spcAft>
        <a:buClr>
          <a:schemeClr val="tx2"/>
        </a:buClr>
        <a:buFont typeface="Wingdings" pitchFamily="2" charset="2"/>
        <a:buChar char=""/>
        <a:defRPr sz="2400" kern="1200">
          <a:solidFill>
            <a:schemeClr val="tx2"/>
          </a:solidFill>
          <a:latin typeface="+mn-lt"/>
          <a:ea typeface="+mn-ea"/>
          <a:cs typeface="+mn-cs"/>
        </a:defRPr>
      </a:lvl2pPr>
      <a:lvl3pPr marL="742950" indent="-279400" algn="l" defTabSz="914400" rtl="0" eaLnBrk="1" latinLnBrk="0" hangingPunct="1">
        <a:lnSpc>
          <a:spcPct val="90000"/>
        </a:lnSpc>
        <a:spcBef>
          <a:spcPts val="200"/>
        </a:spcBef>
        <a:spcAft>
          <a:spcPts val="400"/>
        </a:spcAft>
        <a:buClr>
          <a:schemeClr val="tx2"/>
        </a:buClr>
        <a:buFont typeface="Arial" pitchFamily="34" charset="0"/>
        <a:buChar char="–"/>
        <a:defRPr sz="2200" kern="1200">
          <a:solidFill>
            <a:schemeClr val="tx2"/>
          </a:solidFill>
          <a:latin typeface="+mn-lt"/>
          <a:ea typeface="+mn-ea"/>
          <a:cs typeface="+mn-cs"/>
        </a:defRPr>
      </a:lvl3pPr>
      <a:lvl4pPr marL="1023938" indent="-280988" algn="l" defTabSz="914400" rtl="0" eaLnBrk="1" latinLnBrk="0" hangingPunct="1">
        <a:lnSpc>
          <a:spcPct val="90000"/>
        </a:lnSpc>
        <a:spcBef>
          <a:spcPts val="200"/>
        </a:spcBef>
        <a:spcAft>
          <a:spcPts val="400"/>
        </a:spcAft>
        <a:buClr>
          <a:schemeClr val="tx2"/>
        </a:buClr>
        <a:buFont typeface="Arial" pitchFamily="34" charset="0"/>
        <a:buChar char="•"/>
        <a:defRPr sz="2000" kern="1200">
          <a:solidFill>
            <a:schemeClr val="tx2"/>
          </a:solidFill>
          <a:latin typeface="+mn-lt"/>
          <a:ea typeface="+mn-ea"/>
          <a:cs typeface="+mn-cs"/>
        </a:defRPr>
      </a:lvl4pPr>
      <a:lvl5pPr marL="1316038" indent="-292100" algn="l" defTabSz="914400" rtl="0" eaLnBrk="1" latinLnBrk="0" hangingPunct="1">
        <a:lnSpc>
          <a:spcPct val="90000"/>
        </a:lnSpc>
        <a:spcBef>
          <a:spcPts val="200"/>
        </a:spcBef>
        <a:spcAft>
          <a:spcPts val="400"/>
        </a:spcAft>
        <a:buClr>
          <a:schemeClr val="tx2"/>
        </a:buClr>
        <a:buFont typeface="Calibri" pitchFamily="34" charset="0"/>
        <a:buChar char="−"/>
        <a:defRPr sz="18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5">
          <p15:clr>
            <a:srgbClr val="F26B43"/>
          </p15:clr>
        </p15:guide>
        <p15:guide id="2" pos="140">
          <p15:clr>
            <a:srgbClr val="F26B43"/>
          </p15:clr>
        </p15:guide>
        <p15:guide id="3" orient="horz" pos="4176">
          <p15:clr>
            <a:srgbClr val="F26B43"/>
          </p15:clr>
        </p15:guide>
        <p15:guide id="4" pos="7536">
          <p15:clr>
            <a:srgbClr val="F26B43"/>
          </p15:clr>
        </p15:guide>
        <p15:guide id="5" orient="horz" pos="768">
          <p15:clr>
            <a:srgbClr val="F26B43"/>
          </p15:clr>
        </p15:guide>
        <p15:guide id="6" orient="horz" pos="86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8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8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38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189421376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6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6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36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36054834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4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4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4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154408435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4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4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4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66621177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3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3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3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4230722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3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3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3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46012514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2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2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2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152041130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2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2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2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29560460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41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41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41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158312375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fr-FR">
              <a:solidFill>
                <a:prstClr val="black">
                  <a:tint val="75000"/>
                </a:prstClr>
              </a:solidFill>
            </a:endParaRPr>
          </a:p>
        </p:txBody>
      </p:sp>
      <p:sp>
        <p:nvSpPr>
          <p:cNvPr id="5" name="Espace réservé du pied de page 4"/>
          <p:cNvSpPr>
            <a:spLocks noGrp="1"/>
          </p:cNvSpPr>
          <p:nvPr>
            <p:ph type="ftr" sz="quarter" idx="3"/>
          </p:nvPr>
        </p:nvSpPr>
        <p:spPr>
          <a:xfrm>
            <a:off x="4165600" y="6356399"/>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r>
              <a:rPr lang="fr-FR" smtClean="0">
                <a:solidFill>
                  <a:prstClr val="black">
                    <a:tint val="75000"/>
                  </a:prstClr>
                </a:solidFill>
              </a:rPr>
              <a:t>Mohamed Taher BEN BAHRI</a:t>
            </a: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8737600" y="635639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CF9C494-7ADC-41E8-A869-FFCE051CBE78}" type="slidenum">
              <a:rPr lang="fr-FR" smtClean="0">
                <a:solidFill>
                  <a:prstClr val="black">
                    <a:tint val="75000"/>
                  </a:prstClr>
                </a:solidFill>
              </a:rPr>
              <a:pPr defTabSz="914400"/>
              <a:t>‹#›</a:t>
            </a:fld>
            <a:endParaRPr lang="fr-FR">
              <a:solidFill>
                <a:prstClr val="black">
                  <a:tint val="75000"/>
                </a:prstClr>
              </a:solidFill>
            </a:endParaRPr>
          </a:p>
        </p:txBody>
      </p:sp>
    </p:spTree>
    <p:extLst>
      <p:ext uri="{BB962C8B-B14F-4D97-AF65-F5344CB8AC3E}">
        <p14:creationId xmlns:p14="http://schemas.microsoft.com/office/powerpoint/2010/main" val="147837366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
          <p:cNvSpPr txBox="1">
            <a:spLocks noGrp="1"/>
          </p:cNvSpPr>
          <p:nvPr>
            <p:ph type="title"/>
          </p:nvPr>
        </p:nvSpPr>
        <p:spPr>
          <a:prstGeom prst="rect">
            <a:avLst/>
          </a:prstGeom>
          <a:noFill/>
          <a:ln>
            <a:noFill/>
          </a:ln>
        </p:spPr>
        <p:txBody>
          <a:bodyPr spcFirstLastPara="1" wrap="square" lIns="0" tIns="45700" rIns="0" bIns="45700" anchor="ctr" anchorCtr="0">
            <a:normAutofit/>
          </a:bodyPr>
          <a:lstStyle/>
          <a:p>
            <a:pPr marL="0" lvl="0" indent="0" algn="ctr" rtl="0">
              <a:lnSpc>
                <a:spcPct val="90000"/>
              </a:lnSpc>
              <a:spcBef>
                <a:spcPts val="0"/>
              </a:spcBef>
              <a:spcAft>
                <a:spcPts val="0"/>
              </a:spcAft>
              <a:buClr>
                <a:schemeClr val="dk1"/>
              </a:buClr>
              <a:buSzPts val="4400"/>
              <a:buFont typeface="Arial"/>
              <a:buNone/>
            </a:pPr>
            <a:r>
              <a:rPr lang="en-US"/>
              <a:t>(B)ELK STACK</a:t>
            </a:r>
            <a:endParaRPr/>
          </a:p>
        </p:txBody>
      </p:sp>
      <p:sp>
        <p:nvSpPr>
          <p:cNvPr id="122" name="Google Shape;122;p1"/>
          <p:cNvSpPr txBox="1">
            <a:spLocks noGrp="1"/>
          </p:cNvSpPr>
          <p:nvPr>
            <p:ph type="subTitle" idx="4294967295"/>
          </p:nvPr>
        </p:nvSpPr>
        <p:spPr>
          <a:xfrm>
            <a:off x="0" y="3549650"/>
            <a:ext cx="3563938" cy="2279650"/>
          </a:xfrm>
          <a:prstGeom prst="rect">
            <a:avLst/>
          </a:prstGeom>
          <a:noFill/>
          <a:ln>
            <a:noFill/>
          </a:ln>
        </p:spPr>
        <p:txBody>
          <a:bodyPr spcFirstLastPara="1" wrap="square" lIns="0" tIns="45700" rIns="0" bIns="45700" anchor="t" anchorCtr="0">
            <a:noAutofit/>
          </a:bodyPr>
          <a:lstStyle/>
          <a:p>
            <a:pPr marL="0" lvl="0" indent="0" algn="r" rtl="0">
              <a:lnSpc>
                <a:spcPct val="120000"/>
              </a:lnSpc>
              <a:spcBef>
                <a:spcPts val="0"/>
              </a:spcBef>
              <a:spcAft>
                <a:spcPts val="0"/>
              </a:spcAft>
              <a:buClr>
                <a:srgbClr val="FF0000"/>
              </a:buClr>
              <a:buSzPts val="2800"/>
              <a:buNone/>
            </a:pPr>
            <a:r>
              <a:rPr lang="en-US" sz="2800" b="1" dirty="0">
                <a:solidFill>
                  <a:schemeClr val="bg1"/>
                </a:solidFill>
              </a:rPr>
              <a:t>B</a:t>
            </a:r>
            <a:r>
              <a:rPr lang="en-US" sz="2800" dirty="0">
                <a:solidFill>
                  <a:schemeClr val="bg1"/>
                </a:solidFill>
              </a:rPr>
              <a:t>eats</a:t>
            </a:r>
            <a:endParaRPr dirty="0">
              <a:solidFill>
                <a:schemeClr val="bg1"/>
              </a:solidFill>
            </a:endParaRPr>
          </a:p>
          <a:p>
            <a:pPr marL="0" lvl="0" indent="0" algn="r" rtl="0">
              <a:lnSpc>
                <a:spcPct val="120000"/>
              </a:lnSpc>
              <a:spcBef>
                <a:spcPts val="0"/>
              </a:spcBef>
              <a:spcAft>
                <a:spcPts val="0"/>
              </a:spcAft>
              <a:buClr>
                <a:srgbClr val="FF0000"/>
              </a:buClr>
              <a:buSzPts val="2800"/>
              <a:buNone/>
            </a:pPr>
            <a:r>
              <a:rPr lang="en-US" sz="2800" b="1" dirty="0" err="1">
                <a:solidFill>
                  <a:schemeClr val="bg1"/>
                </a:solidFill>
              </a:rPr>
              <a:t>E</a:t>
            </a:r>
            <a:r>
              <a:rPr lang="en-US" sz="2800" dirty="0" err="1">
                <a:solidFill>
                  <a:schemeClr val="bg1"/>
                </a:solidFill>
              </a:rPr>
              <a:t>lasticSearch</a:t>
            </a:r>
            <a:endParaRPr sz="2800" dirty="0">
              <a:solidFill>
                <a:schemeClr val="bg1"/>
              </a:solidFill>
            </a:endParaRPr>
          </a:p>
          <a:p>
            <a:pPr marL="0" lvl="0" indent="0" algn="r" rtl="0">
              <a:lnSpc>
                <a:spcPct val="120000"/>
              </a:lnSpc>
              <a:spcBef>
                <a:spcPts val="0"/>
              </a:spcBef>
              <a:spcAft>
                <a:spcPts val="0"/>
              </a:spcAft>
              <a:buClr>
                <a:srgbClr val="FF0000"/>
              </a:buClr>
              <a:buSzPts val="2800"/>
              <a:buNone/>
            </a:pPr>
            <a:r>
              <a:rPr lang="en-US" sz="2800" b="1" dirty="0" err="1">
                <a:solidFill>
                  <a:schemeClr val="bg1"/>
                </a:solidFill>
              </a:rPr>
              <a:t>L</a:t>
            </a:r>
            <a:r>
              <a:rPr lang="en-US" sz="2800" dirty="0" err="1">
                <a:solidFill>
                  <a:schemeClr val="bg1"/>
                </a:solidFill>
              </a:rPr>
              <a:t>ogStash</a:t>
            </a:r>
            <a:endParaRPr sz="2800" dirty="0">
              <a:solidFill>
                <a:schemeClr val="bg1"/>
              </a:solidFill>
            </a:endParaRPr>
          </a:p>
          <a:p>
            <a:pPr marL="0" lvl="0" indent="0" algn="r" rtl="0">
              <a:lnSpc>
                <a:spcPct val="120000"/>
              </a:lnSpc>
              <a:spcBef>
                <a:spcPts val="0"/>
              </a:spcBef>
              <a:spcAft>
                <a:spcPts val="0"/>
              </a:spcAft>
              <a:buClr>
                <a:srgbClr val="FF0000"/>
              </a:buClr>
              <a:buSzPts val="2800"/>
              <a:buNone/>
            </a:pPr>
            <a:r>
              <a:rPr lang="en-US" sz="2800" b="1" dirty="0" err="1">
                <a:solidFill>
                  <a:schemeClr val="bg1"/>
                </a:solidFill>
              </a:rPr>
              <a:t>K</a:t>
            </a:r>
            <a:r>
              <a:rPr lang="en-US" sz="2800" dirty="0" err="1">
                <a:solidFill>
                  <a:schemeClr val="bg1"/>
                </a:solidFill>
              </a:rPr>
              <a:t>ibana</a:t>
            </a:r>
            <a:endParaRPr sz="28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0"/>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dirty="0" err="1"/>
              <a:t>Degré</a:t>
            </a:r>
            <a:r>
              <a:rPr lang="en-US" b="1" dirty="0"/>
              <a:t> de </a:t>
            </a:r>
            <a:r>
              <a:rPr lang="en-US" b="1" dirty="0" err="1"/>
              <a:t>sévérité</a:t>
            </a:r>
            <a:r>
              <a:rPr lang="en-US" b="1" dirty="0"/>
              <a:t> des Logs</a:t>
            </a:r>
            <a:endParaRPr dirty="0"/>
          </a:p>
        </p:txBody>
      </p:sp>
      <p:sp>
        <p:nvSpPr>
          <p:cNvPr id="205" name="Google Shape;205;p10"/>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70000"/>
              </a:lnSpc>
              <a:spcBef>
                <a:spcPts val="0"/>
              </a:spcBef>
              <a:spcAft>
                <a:spcPts val="0"/>
              </a:spcAft>
              <a:buClr>
                <a:schemeClr val="dk1"/>
              </a:buClr>
              <a:buSzPts val="1860"/>
              <a:buChar char="▪"/>
            </a:pPr>
            <a:r>
              <a:rPr lang="en-US" sz="2000" b="1" dirty="0"/>
              <a:t>Trace</a:t>
            </a:r>
            <a:r>
              <a:rPr lang="en-US" sz="2000" dirty="0"/>
              <a:t> - </a:t>
            </a:r>
            <a:r>
              <a:rPr lang="en-US" sz="2000" dirty="0" err="1"/>
              <a:t>lorsqu’on</a:t>
            </a:r>
            <a:r>
              <a:rPr lang="en-US" sz="2000" dirty="0"/>
              <a:t> «trace» le code et </a:t>
            </a:r>
            <a:r>
              <a:rPr lang="en-US" sz="2000" dirty="0" err="1"/>
              <a:t>essaye</a:t>
            </a:r>
            <a:r>
              <a:rPr lang="en-US" sz="2000" dirty="0"/>
              <a:t> de </a:t>
            </a:r>
            <a:r>
              <a:rPr lang="en-US" sz="2000" dirty="0" err="1"/>
              <a:t>trouver</a:t>
            </a:r>
            <a:r>
              <a:rPr lang="en-US" sz="2000" dirty="0"/>
              <a:t> </a:t>
            </a:r>
            <a:r>
              <a:rPr lang="en-US" sz="2000" dirty="0" err="1"/>
              <a:t>une</a:t>
            </a:r>
            <a:r>
              <a:rPr lang="en-US" sz="2000" dirty="0"/>
              <a:t> </a:t>
            </a:r>
            <a:r>
              <a:rPr lang="en-US" sz="2000" dirty="0" err="1"/>
              <a:t>partie</a:t>
            </a:r>
            <a:r>
              <a:rPr lang="en-US" sz="2000" dirty="0"/>
              <a:t> </a:t>
            </a:r>
            <a:r>
              <a:rPr lang="en-US" sz="2000" dirty="0" err="1"/>
              <a:t>d'une</a:t>
            </a:r>
            <a:r>
              <a:rPr lang="en-US" sz="2000" dirty="0"/>
              <a:t> </a:t>
            </a:r>
            <a:r>
              <a:rPr lang="en-US" sz="2000" dirty="0" err="1"/>
              <a:t>fonction</a:t>
            </a:r>
            <a:r>
              <a:rPr lang="en-US" sz="2000" dirty="0"/>
              <a:t> en </a:t>
            </a:r>
            <a:r>
              <a:rPr lang="en-US" sz="2000" dirty="0" err="1"/>
              <a:t>particulier</a:t>
            </a:r>
            <a:r>
              <a:rPr lang="en-US" sz="2000" dirty="0"/>
              <a:t>.</a:t>
            </a:r>
            <a:endParaRPr sz="2800" dirty="0"/>
          </a:p>
          <a:p>
            <a:pPr marL="228600" lvl="0" indent="-228600" algn="l" rtl="0">
              <a:lnSpc>
                <a:spcPct val="70000"/>
              </a:lnSpc>
              <a:spcBef>
                <a:spcPts val="1800"/>
              </a:spcBef>
              <a:spcAft>
                <a:spcPts val="0"/>
              </a:spcAft>
              <a:buClr>
                <a:schemeClr val="dk1"/>
              </a:buClr>
              <a:buSzPts val="1860"/>
              <a:buChar char="▪"/>
            </a:pPr>
            <a:r>
              <a:rPr lang="en-US" sz="2000" b="1" dirty="0" err="1"/>
              <a:t>Débogage</a:t>
            </a:r>
            <a:r>
              <a:rPr lang="en-US" sz="2000" dirty="0"/>
              <a:t> - </a:t>
            </a:r>
            <a:r>
              <a:rPr lang="en-US" sz="2000" dirty="0" err="1"/>
              <a:t>Informations</a:t>
            </a:r>
            <a:r>
              <a:rPr lang="en-US" sz="2000" dirty="0"/>
              <a:t> qui </a:t>
            </a:r>
            <a:r>
              <a:rPr lang="en-US" sz="2000" dirty="0" err="1"/>
              <a:t>sont</a:t>
            </a:r>
            <a:r>
              <a:rPr lang="en-US" sz="2000" dirty="0"/>
              <a:t> </a:t>
            </a:r>
            <a:r>
              <a:rPr lang="en-US" sz="2000" dirty="0" err="1"/>
              <a:t>utiles</a:t>
            </a:r>
            <a:r>
              <a:rPr lang="en-US" sz="2000" dirty="0"/>
              <a:t> au diagnostic pour les gens plus </a:t>
            </a:r>
            <a:r>
              <a:rPr lang="en-US" sz="2000" dirty="0" err="1"/>
              <a:t>que</a:t>
            </a:r>
            <a:r>
              <a:rPr lang="en-US" sz="2000" dirty="0"/>
              <a:t> </a:t>
            </a:r>
            <a:r>
              <a:rPr lang="en-US" sz="2000" dirty="0" err="1"/>
              <a:t>développeurs</a:t>
            </a:r>
            <a:r>
              <a:rPr lang="en-US" sz="2000" dirty="0"/>
              <a:t> ( </a:t>
            </a:r>
            <a:r>
              <a:rPr lang="en-US" sz="2000" dirty="0" err="1"/>
              <a:t>administrateurs</a:t>
            </a:r>
            <a:r>
              <a:rPr lang="en-US" sz="2000" dirty="0"/>
              <a:t> </a:t>
            </a:r>
            <a:r>
              <a:rPr lang="en-US" sz="2000" dirty="0" err="1"/>
              <a:t>système</a:t>
            </a:r>
            <a:r>
              <a:rPr lang="en-US" sz="2000" dirty="0"/>
              <a:t>, etc.).</a:t>
            </a:r>
            <a:endParaRPr sz="2800" dirty="0"/>
          </a:p>
          <a:p>
            <a:pPr marL="228600" lvl="0" indent="-228600" algn="l" rtl="0">
              <a:lnSpc>
                <a:spcPct val="70000"/>
              </a:lnSpc>
              <a:spcBef>
                <a:spcPts val="1800"/>
              </a:spcBef>
              <a:spcAft>
                <a:spcPts val="0"/>
              </a:spcAft>
              <a:buClr>
                <a:schemeClr val="dk1"/>
              </a:buClr>
              <a:buSzPts val="1860"/>
              <a:buChar char="▪"/>
            </a:pPr>
            <a:r>
              <a:rPr lang="en-US" sz="2000" b="1" dirty="0"/>
              <a:t>Info</a:t>
            </a:r>
            <a:r>
              <a:rPr lang="en-US" sz="2000" dirty="0"/>
              <a:t> – </a:t>
            </a:r>
            <a:r>
              <a:rPr lang="en-US" sz="2000" dirty="0" err="1"/>
              <a:t>Informations</a:t>
            </a:r>
            <a:r>
              <a:rPr lang="en-US" sz="2000" dirty="0"/>
              <a:t> </a:t>
            </a:r>
            <a:r>
              <a:rPr lang="en-US" sz="2000" dirty="0" err="1"/>
              <a:t>généralement</a:t>
            </a:r>
            <a:r>
              <a:rPr lang="en-US" sz="2000" dirty="0"/>
              <a:t> </a:t>
            </a:r>
            <a:r>
              <a:rPr lang="en-US" sz="2000" dirty="0" err="1"/>
              <a:t>utiles</a:t>
            </a:r>
            <a:r>
              <a:rPr lang="en-US" sz="2000" dirty="0"/>
              <a:t> pour se connecter (</a:t>
            </a:r>
            <a:r>
              <a:rPr lang="en-US" sz="2000" dirty="0" err="1"/>
              <a:t>démarrage</a:t>
            </a:r>
            <a:r>
              <a:rPr lang="en-US" sz="2000" dirty="0"/>
              <a:t> / </a:t>
            </a:r>
            <a:r>
              <a:rPr lang="en-US" sz="2000" dirty="0" err="1"/>
              <a:t>arrêt</a:t>
            </a:r>
            <a:r>
              <a:rPr lang="en-US" sz="2000" dirty="0"/>
              <a:t> du service, configuration, etc.). </a:t>
            </a:r>
            <a:endParaRPr sz="2000" dirty="0"/>
          </a:p>
          <a:p>
            <a:pPr marL="228600" lvl="0" indent="-228600" algn="l" rtl="0">
              <a:lnSpc>
                <a:spcPct val="70000"/>
              </a:lnSpc>
              <a:spcBef>
                <a:spcPts val="1800"/>
              </a:spcBef>
              <a:spcAft>
                <a:spcPts val="0"/>
              </a:spcAft>
              <a:buClr>
                <a:schemeClr val="dk1"/>
              </a:buClr>
              <a:buSzPts val="1860"/>
              <a:buChar char="▪"/>
            </a:pPr>
            <a:r>
              <a:rPr lang="en-US" sz="2000" b="1" dirty="0"/>
              <a:t>Alert</a:t>
            </a:r>
            <a:r>
              <a:rPr lang="en-US" sz="2000" dirty="0"/>
              <a:t> - Tout </a:t>
            </a:r>
            <a:r>
              <a:rPr lang="en-US" sz="2000" dirty="0" err="1"/>
              <a:t>ce</a:t>
            </a:r>
            <a:r>
              <a:rPr lang="en-US" sz="2000" dirty="0"/>
              <a:t> qui </a:t>
            </a:r>
            <a:r>
              <a:rPr lang="en-US" sz="2000" dirty="0" err="1"/>
              <a:t>peut</a:t>
            </a:r>
            <a:r>
              <a:rPr lang="en-US" sz="2000" dirty="0"/>
              <a:t> </a:t>
            </a:r>
            <a:r>
              <a:rPr lang="en-US" sz="2000" dirty="0" err="1"/>
              <a:t>potentiellement</a:t>
            </a:r>
            <a:r>
              <a:rPr lang="en-US" sz="2000" dirty="0"/>
              <a:t> </a:t>
            </a:r>
            <a:r>
              <a:rPr lang="en-US" sz="2000" dirty="0" err="1"/>
              <a:t>provoquer</a:t>
            </a:r>
            <a:r>
              <a:rPr lang="en-US" sz="2000" dirty="0"/>
              <a:t> des </a:t>
            </a:r>
            <a:r>
              <a:rPr lang="en-US" sz="2000" dirty="0" err="1"/>
              <a:t>comportements</a:t>
            </a:r>
            <a:r>
              <a:rPr lang="en-US" sz="2000" dirty="0"/>
              <a:t> </a:t>
            </a:r>
            <a:r>
              <a:rPr lang="en-US" sz="2000" dirty="0" err="1"/>
              <a:t>bizarres</a:t>
            </a:r>
            <a:r>
              <a:rPr lang="en-US" sz="2000" dirty="0"/>
              <a:t> </a:t>
            </a:r>
            <a:r>
              <a:rPr lang="en-US" sz="2000" dirty="0" err="1"/>
              <a:t>d’une</a:t>
            </a:r>
            <a:r>
              <a:rPr lang="en-US" sz="2000" dirty="0"/>
              <a:t> application. (Par </a:t>
            </a:r>
            <a:r>
              <a:rPr lang="en-US" sz="2000" dirty="0" err="1"/>
              <a:t>exemple</a:t>
            </a:r>
            <a:r>
              <a:rPr lang="en-US" sz="2000" dirty="0"/>
              <a:t>, le passage du </a:t>
            </a:r>
            <a:r>
              <a:rPr lang="en-US" sz="2000" dirty="0" err="1"/>
              <a:t>serveur</a:t>
            </a:r>
            <a:r>
              <a:rPr lang="en-US" sz="2000" dirty="0"/>
              <a:t> principal au </a:t>
            </a:r>
            <a:r>
              <a:rPr lang="en-US" sz="2000" dirty="0" err="1"/>
              <a:t>serveur</a:t>
            </a:r>
            <a:r>
              <a:rPr lang="en-US" sz="2000" dirty="0"/>
              <a:t> de </a:t>
            </a:r>
            <a:r>
              <a:rPr lang="en-US" sz="2000" dirty="0" err="1"/>
              <a:t>sauvegarde</a:t>
            </a:r>
            <a:r>
              <a:rPr lang="en-US" sz="2000" dirty="0"/>
              <a:t>, nouvelle tentative </a:t>
            </a:r>
            <a:r>
              <a:rPr lang="en-US" sz="2000" dirty="0" err="1"/>
              <a:t>d'une</a:t>
            </a:r>
            <a:r>
              <a:rPr lang="en-US" sz="2000" dirty="0"/>
              <a:t> </a:t>
            </a:r>
            <a:r>
              <a:rPr lang="en-US" sz="2000" dirty="0" err="1"/>
              <a:t>opération</a:t>
            </a:r>
            <a:r>
              <a:rPr lang="en-US" sz="2000" dirty="0"/>
              <a:t>, des </a:t>
            </a:r>
            <a:r>
              <a:rPr lang="en-US" sz="2000" dirty="0" err="1"/>
              <a:t>données</a:t>
            </a:r>
            <a:r>
              <a:rPr lang="en-US" sz="2000" dirty="0"/>
              <a:t> </a:t>
            </a:r>
            <a:r>
              <a:rPr lang="en-US" sz="2000" dirty="0" err="1"/>
              <a:t>secondaires</a:t>
            </a:r>
            <a:r>
              <a:rPr lang="en-US" sz="2000" dirty="0"/>
              <a:t> </a:t>
            </a:r>
            <a:r>
              <a:rPr lang="en-US" sz="2000" dirty="0" err="1"/>
              <a:t>manquantes</a:t>
            </a:r>
            <a:r>
              <a:rPr lang="en-US" sz="2000" dirty="0"/>
              <a:t>, etc.)</a:t>
            </a:r>
            <a:endParaRPr sz="2800" dirty="0"/>
          </a:p>
          <a:p>
            <a:pPr marL="228600" lvl="0" indent="-228600" algn="l" rtl="0">
              <a:lnSpc>
                <a:spcPct val="70000"/>
              </a:lnSpc>
              <a:spcBef>
                <a:spcPts val="1800"/>
              </a:spcBef>
              <a:spcAft>
                <a:spcPts val="0"/>
              </a:spcAft>
              <a:buClr>
                <a:schemeClr val="dk1"/>
              </a:buClr>
              <a:buSzPts val="1860"/>
              <a:buChar char="▪"/>
            </a:pPr>
            <a:r>
              <a:rPr lang="en-US" sz="2000" b="1" dirty="0" err="1"/>
              <a:t>Erreur</a:t>
            </a:r>
            <a:r>
              <a:rPr lang="en-US" sz="2000" dirty="0"/>
              <a:t> - </a:t>
            </a:r>
            <a:r>
              <a:rPr lang="en-US" sz="2000" dirty="0" err="1"/>
              <a:t>Toute</a:t>
            </a:r>
            <a:r>
              <a:rPr lang="en-US" sz="2000" dirty="0"/>
              <a:t> </a:t>
            </a:r>
            <a:r>
              <a:rPr lang="en-US" sz="2000" dirty="0" err="1"/>
              <a:t>erreur</a:t>
            </a:r>
            <a:r>
              <a:rPr lang="en-US" sz="2000" dirty="0"/>
              <a:t> fatale </a:t>
            </a:r>
            <a:r>
              <a:rPr lang="en-US" sz="2000" dirty="0" err="1"/>
              <a:t>à</a:t>
            </a:r>
            <a:r>
              <a:rPr lang="en-US" sz="2000" dirty="0"/>
              <a:t> </a:t>
            </a:r>
            <a:r>
              <a:rPr lang="en-US" sz="2000" dirty="0" err="1"/>
              <a:t>l'opération</a:t>
            </a:r>
            <a:r>
              <a:rPr lang="en-US" sz="2000" dirty="0"/>
              <a:t>, </a:t>
            </a:r>
            <a:r>
              <a:rPr lang="en-US" sz="2000" dirty="0" err="1"/>
              <a:t>mais</a:t>
            </a:r>
            <a:r>
              <a:rPr lang="en-US" sz="2000" dirty="0"/>
              <a:t> pas au service </a:t>
            </a:r>
            <a:r>
              <a:rPr lang="en-US" sz="2000" dirty="0" err="1"/>
              <a:t>ou</a:t>
            </a:r>
            <a:r>
              <a:rPr lang="en-US" sz="2000" dirty="0"/>
              <a:t> </a:t>
            </a:r>
            <a:r>
              <a:rPr lang="en-US" sz="2000" dirty="0" err="1"/>
              <a:t>à</a:t>
            </a:r>
            <a:r>
              <a:rPr lang="en-US" sz="2000" dirty="0"/>
              <a:t> </a:t>
            </a:r>
            <a:r>
              <a:rPr lang="en-US" sz="2000" dirty="0" err="1"/>
              <a:t>l'application</a:t>
            </a:r>
            <a:r>
              <a:rPr lang="en-US" sz="2000" dirty="0"/>
              <a:t> (impossible </a:t>
            </a:r>
            <a:r>
              <a:rPr lang="en-US" sz="2000" dirty="0" err="1"/>
              <a:t>d'ouvrir</a:t>
            </a:r>
            <a:r>
              <a:rPr lang="en-US" sz="2000" dirty="0"/>
              <a:t> un </a:t>
            </a:r>
            <a:r>
              <a:rPr lang="en-US" sz="2000" dirty="0" err="1"/>
              <a:t>fichier</a:t>
            </a:r>
            <a:r>
              <a:rPr lang="en-US" sz="2000" dirty="0"/>
              <a:t> </a:t>
            </a:r>
            <a:r>
              <a:rPr lang="en-US" sz="2000" dirty="0" err="1"/>
              <a:t>requis</a:t>
            </a:r>
            <a:r>
              <a:rPr lang="en-US" sz="2000" dirty="0"/>
              <a:t>, des </a:t>
            </a:r>
            <a:r>
              <a:rPr lang="en-US" sz="2000" dirty="0" err="1"/>
              <a:t>données</a:t>
            </a:r>
            <a:r>
              <a:rPr lang="en-US" sz="2000" dirty="0"/>
              <a:t> </a:t>
            </a:r>
            <a:r>
              <a:rPr lang="en-US" sz="2000" dirty="0" err="1"/>
              <a:t>manquantes</a:t>
            </a:r>
            <a:r>
              <a:rPr lang="en-US" sz="2000" dirty="0"/>
              <a:t>, etc.). </a:t>
            </a:r>
            <a:r>
              <a:rPr lang="en-US" sz="2000" dirty="0" err="1"/>
              <a:t>Ces</a:t>
            </a:r>
            <a:r>
              <a:rPr lang="en-US" sz="2000" dirty="0"/>
              <a:t> </a:t>
            </a:r>
            <a:r>
              <a:rPr lang="en-US" sz="2000" dirty="0" err="1"/>
              <a:t>erreurs</a:t>
            </a:r>
            <a:r>
              <a:rPr lang="en-US" sz="2000" dirty="0"/>
              <a:t> </a:t>
            </a:r>
            <a:r>
              <a:rPr lang="en-US" sz="2000" dirty="0" err="1"/>
              <a:t>forceront</a:t>
            </a:r>
            <a:r>
              <a:rPr lang="en-US" sz="2000" dirty="0"/>
              <a:t> </a:t>
            </a:r>
            <a:r>
              <a:rPr lang="en-US" sz="2000" dirty="0" err="1"/>
              <a:t>l'intervention</a:t>
            </a:r>
            <a:r>
              <a:rPr lang="en-US" sz="2000" dirty="0"/>
              <a:t> de </a:t>
            </a:r>
            <a:r>
              <a:rPr lang="en-US" sz="2000" dirty="0" err="1"/>
              <a:t>l'utilisateur</a:t>
            </a:r>
            <a:r>
              <a:rPr lang="en-US" sz="2000" dirty="0"/>
              <a:t> (</a:t>
            </a:r>
            <a:r>
              <a:rPr lang="en-US" sz="2000" dirty="0" err="1"/>
              <a:t>administrateur</a:t>
            </a:r>
            <a:r>
              <a:rPr lang="en-US" sz="2000" dirty="0"/>
              <a:t> </a:t>
            </a:r>
            <a:r>
              <a:rPr lang="en-US" sz="2000" dirty="0" err="1"/>
              <a:t>ou</a:t>
            </a:r>
            <a:r>
              <a:rPr lang="en-US" sz="2000" dirty="0"/>
              <a:t> </a:t>
            </a:r>
            <a:r>
              <a:rPr lang="en-US" sz="2000" dirty="0" err="1"/>
              <a:t>utilisateur</a:t>
            </a:r>
            <a:r>
              <a:rPr lang="en-US" sz="2000" dirty="0"/>
              <a:t> direct). </a:t>
            </a:r>
            <a:endParaRPr sz="2000" dirty="0"/>
          </a:p>
          <a:p>
            <a:pPr marL="228600" lvl="0" indent="-228600" algn="l" rtl="0">
              <a:lnSpc>
                <a:spcPct val="70000"/>
              </a:lnSpc>
              <a:spcBef>
                <a:spcPts val="1800"/>
              </a:spcBef>
              <a:spcAft>
                <a:spcPts val="0"/>
              </a:spcAft>
              <a:buClr>
                <a:schemeClr val="dk1"/>
              </a:buClr>
              <a:buSzPts val="1860"/>
              <a:buChar char="▪"/>
            </a:pPr>
            <a:r>
              <a:rPr lang="en-US" sz="2000" b="1" dirty="0"/>
              <a:t>Fatal</a:t>
            </a:r>
            <a:r>
              <a:rPr lang="en-US" sz="2000" dirty="0"/>
              <a:t> - </a:t>
            </a:r>
            <a:r>
              <a:rPr lang="en-US" sz="2000" dirty="0" err="1"/>
              <a:t>Toute</a:t>
            </a:r>
            <a:r>
              <a:rPr lang="en-US" sz="2000" dirty="0"/>
              <a:t> </a:t>
            </a:r>
            <a:r>
              <a:rPr lang="en-US" sz="2000" dirty="0" err="1"/>
              <a:t>erreur</a:t>
            </a:r>
            <a:r>
              <a:rPr lang="en-US" sz="2000" dirty="0"/>
              <a:t> qui force un </a:t>
            </a:r>
            <a:r>
              <a:rPr lang="en-US" sz="2000" dirty="0" err="1"/>
              <a:t>arrêt</a:t>
            </a:r>
            <a:r>
              <a:rPr lang="en-US" sz="2000" dirty="0"/>
              <a:t> du service </a:t>
            </a:r>
            <a:r>
              <a:rPr lang="en-US" sz="2000" dirty="0" err="1"/>
              <a:t>ou</a:t>
            </a:r>
            <a:r>
              <a:rPr lang="en-US" sz="2000" dirty="0"/>
              <a:t> de </a:t>
            </a:r>
            <a:r>
              <a:rPr lang="en-US" sz="2000" dirty="0" err="1"/>
              <a:t>l'application</a:t>
            </a:r>
            <a:r>
              <a:rPr lang="en-US" sz="2000" dirty="0"/>
              <a:t> pour </a:t>
            </a:r>
            <a:r>
              <a:rPr lang="en-US" sz="2000" dirty="0" err="1"/>
              <a:t>éviter</a:t>
            </a:r>
            <a:r>
              <a:rPr lang="en-US" sz="2000" dirty="0"/>
              <a:t> la </a:t>
            </a:r>
            <a:r>
              <a:rPr lang="en-US" sz="2000" dirty="0" err="1"/>
              <a:t>perte</a:t>
            </a:r>
            <a:r>
              <a:rPr lang="en-US" sz="2000" dirty="0"/>
              <a:t> de </a:t>
            </a:r>
            <a:r>
              <a:rPr lang="en-US" sz="2000" dirty="0" err="1"/>
              <a:t>données</a:t>
            </a:r>
            <a:r>
              <a:rPr lang="en-US" sz="2000" dirty="0"/>
              <a:t> (</a:t>
            </a:r>
            <a:r>
              <a:rPr lang="en-US" sz="2000" dirty="0" err="1"/>
              <a:t>ou</a:t>
            </a:r>
            <a:r>
              <a:rPr lang="en-US" sz="2000" dirty="0"/>
              <a:t> </a:t>
            </a:r>
            <a:r>
              <a:rPr lang="en-US" sz="2000" dirty="0" err="1"/>
              <a:t>toute</a:t>
            </a:r>
            <a:r>
              <a:rPr lang="en-US" sz="2000" dirty="0"/>
              <a:t> </a:t>
            </a:r>
            <a:r>
              <a:rPr lang="en-US" sz="2000" dirty="0" err="1"/>
              <a:t>autre</a:t>
            </a:r>
            <a:r>
              <a:rPr lang="en-US" sz="2000" dirty="0"/>
              <a:t> </a:t>
            </a:r>
            <a:r>
              <a:rPr lang="en-US" sz="2000" dirty="0" err="1"/>
              <a:t>perte</a:t>
            </a:r>
            <a:r>
              <a:rPr lang="en-US" sz="2000" dirty="0"/>
              <a:t> de </a:t>
            </a:r>
            <a:r>
              <a:rPr lang="en-US" sz="2000" dirty="0" err="1"/>
              <a:t>données</a:t>
            </a:r>
            <a:r>
              <a:rPr lang="en-US" sz="2000" dirty="0"/>
              <a:t>). </a:t>
            </a: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13" name="Google Shape;213;p11"/>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Différents formats de logs selon le OS, l’application …</a:t>
            </a:r>
            <a:endParaRPr/>
          </a:p>
          <a:p>
            <a:pPr marL="228600" lvl="0" indent="-228600" algn="l" rtl="0">
              <a:lnSpc>
                <a:spcPct val="90000"/>
              </a:lnSpc>
              <a:spcBef>
                <a:spcPts val="1800"/>
              </a:spcBef>
              <a:spcAft>
                <a:spcPts val="0"/>
              </a:spcAft>
              <a:buClr>
                <a:schemeClr val="dk1"/>
              </a:buClr>
              <a:buSzPts val="2000"/>
              <a:buChar char="▪"/>
            </a:pPr>
            <a:r>
              <a:rPr lang="en-US"/>
              <a:t>Différents formats et standards d’horodatage</a:t>
            </a:r>
            <a:endParaRPr/>
          </a:p>
          <a:p>
            <a:pPr marL="228600" lvl="0" indent="-228600" algn="l" rtl="0">
              <a:lnSpc>
                <a:spcPct val="90000"/>
              </a:lnSpc>
              <a:spcBef>
                <a:spcPts val="1800"/>
              </a:spcBef>
              <a:spcAft>
                <a:spcPts val="0"/>
              </a:spcAft>
              <a:buClr>
                <a:schemeClr val="dk1"/>
              </a:buClr>
              <a:buSzPts val="2000"/>
              <a:buChar char="▪"/>
            </a:pPr>
            <a:r>
              <a:rPr lang="en-US"/>
              <a:t>Logs eparpillés dans plusieurs emplacements</a:t>
            </a:r>
            <a:endParaRPr/>
          </a:p>
          <a:p>
            <a:pPr marL="228600" lvl="0" indent="-228600" algn="l" rtl="0">
              <a:lnSpc>
                <a:spcPct val="90000"/>
              </a:lnSpc>
              <a:spcBef>
                <a:spcPts val="1800"/>
              </a:spcBef>
              <a:spcAft>
                <a:spcPts val="0"/>
              </a:spcAft>
              <a:buClr>
                <a:schemeClr val="dk1"/>
              </a:buClr>
              <a:buSzPts val="2000"/>
              <a:buChar char="▪"/>
            </a:pPr>
            <a:r>
              <a:rPr lang="en-US"/>
              <a:t>Besoin d’expertise pour tirer la bonne inforrmation à partir de chaque type de Log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21" name="Google Shape;221;p1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b="1" dirty="0" err="1"/>
              <a:t>Différents</a:t>
            </a:r>
            <a:r>
              <a:rPr lang="en-US" b="1" dirty="0"/>
              <a:t> formats de logs</a:t>
            </a:r>
            <a:endParaRPr dirty="0"/>
          </a:p>
          <a:p>
            <a:pPr marL="228600" lvl="0" indent="-228600" algn="l" rtl="0">
              <a:lnSpc>
                <a:spcPct val="90000"/>
              </a:lnSpc>
              <a:spcBef>
                <a:spcPts val="1800"/>
              </a:spcBef>
              <a:spcAft>
                <a:spcPts val="0"/>
              </a:spcAft>
              <a:buClr>
                <a:schemeClr val="dk1"/>
              </a:buClr>
              <a:buSzPts val="2000"/>
              <a:buChar char="▪"/>
            </a:pPr>
            <a:r>
              <a:rPr lang="en-US" dirty="0" err="1"/>
              <a:t>Chaque</a:t>
            </a:r>
            <a:r>
              <a:rPr lang="en-US" dirty="0"/>
              <a:t> application et </a:t>
            </a:r>
            <a:r>
              <a:rPr lang="en-US" dirty="0" err="1"/>
              <a:t>appareil</a:t>
            </a:r>
            <a:r>
              <a:rPr lang="en-US" dirty="0"/>
              <a:t> trace son </a:t>
            </a:r>
            <a:r>
              <a:rPr lang="en-US" dirty="0" err="1"/>
              <a:t>activité</a:t>
            </a:r>
            <a:r>
              <a:rPr lang="en-US" dirty="0"/>
              <a:t> de </a:t>
            </a:r>
            <a:r>
              <a:rPr lang="en-US" dirty="0" err="1"/>
              <a:t>sa</a:t>
            </a:r>
            <a:r>
              <a:rPr lang="en-US" dirty="0"/>
              <a:t> </a:t>
            </a:r>
            <a:r>
              <a:rPr lang="en-US" dirty="0" err="1"/>
              <a:t>propre</a:t>
            </a:r>
            <a:r>
              <a:rPr lang="en-US" dirty="0"/>
              <a:t> </a:t>
            </a:r>
            <a:r>
              <a:rPr lang="en-US" dirty="0" err="1"/>
              <a:t>manière</a:t>
            </a:r>
            <a:r>
              <a:rPr lang="en-US" dirty="0"/>
              <a:t>, </a:t>
            </a:r>
            <a:endParaRPr dirty="0"/>
          </a:p>
          <a:p>
            <a:pPr marL="228600" lvl="0" indent="-228600" algn="l" rtl="0">
              <a:lnSpc>
                <a:spcPct val="90000"/>
              </a:lnSpc>
              <a:spcBef>
                <a:spcPts val="1800"/>
              </a:spcBef>
              <a:spcAft>
                <a:spcPts val="0"/>
              </a:spcAft>
              <a:buClr>
                <a:schemeClr val="dk1"/>
              </a:buClr>
              <a:buSzPts val="2000"/>
              <a:buChar char="▪"/>
            </a:pPr>
            <a:r>
              <a:rPr lang="en-US" dirty="0" err="1"/>
              <a:t>chaque</a:t>
            </a:r>
            <a:r>
              <a:rPr lang="en-US" dirty="0"/>
              <a:t> format a </a:t>
            </a:r>
            <a:r>
              <a:rPr lang="en-US" dirty="0" err="1"/>
              <a:t>donc</a:t>
            </a:r>
            <a:r>
              <a:rPr lang="en-US" dirty="0"/>
              <a:t> </a:t>
            </a:r>
            <a:r>
              <a:rPr lang="en-US" dirty="0" err="1"/>
              <a:t>besoin</a:t>
            </a:r>
            <a:r>
              <a:rPr lang="en-US" dirty="0"/>
              <a:t> de son </a:t>
            </a:r>
            <a:r>
              <a:rPr lang="en-US" dirty="0" err="1"/>
              <a:t>propre</a:t>
            </a:r>
            <a:r>
              <a:rPr lang="en-US" dirty="0"/>
              <a:t> expert. </a:t>
            </a:r>
            <a:endParaRPr dirty="0"/>
          </a:p>
          <a:p>
            <a:pPr marL="228600" lvl="0" indent="-228600" algn="l" rtl="0">
              <a:lnSpc>
                <a:spcPct val="90000"/>
              </a:lnSpc>
              <a:spcBef>
                <a:spcPts val="1800"/>
              </a:spcBef>
              <a:spcAft>
                <a:spcPts val="0"/>
              </a:spcAft>
              <a:buClr>
                <a:schemeClr val="dk1"/>
              </a:buClr>
              <a:buSzPts val="2000"/>
              <a:buChar char="▪"/>
            </a:pPr>
            <a:r>
              <a:rPr lang="en-US" dirty="0"/>
              <a:t>En </a:t>
            </a:r>
            <a:r>
              <a:rPr lang="en-US" dirty="0" err="1"/>
              <a:t>outre</a:t>
            </a:r>
            <a:r>
              <a:rPr lang="en-US" dirty="0"/>
              <a:t>, </a:t>
            </a:r>
            <a:r>
              <a:rPr lang="en-US" dirty="0" err="1"/>
              <a:t>il</a:t>
            </a:r>
            <a:r>
              <a:rPr lang="en-US" dirty="0"/>
              <a:t> </a:t>
            </a:r>
            <a:r>
              <a:rPr lang="en-US" dirty="0" err="1"/>
              <a:t>est</a:t>
            </a:r>
            <a:r>
              <a:rPr lang="en-US" dirty="0"/>
              <a:t> difficile de </a:t>
            </a:r>
            <a:r>
              <a:rPr lang="en-US" dirty="0" err="1"/>
              <a:t>rechercher</a:t>
            </a:r>
            <a:r>
              <a:rPr lang="en-US" dirty="0"/>
              <a:t> </a:t>
            </a:r>
            <a:r>
              <a:rPr lang="en-US" dirty="0" err="1"/>
              <a:t>à</a:t>
            </a:r>
            <a:r>
              <a:rPr lang="en-US" dirty="0"/>
              <a:t> travers en raison de </a:t>
            </a:r>
            <a:r>
              <a:rPr lang="en-US" dirty="0" err="1"/>
              <a:t>différents</a:t>
            </a:r>
            <a:r>
              <a:rPr lang="en-US" dirty="0"/>
              <a:t> formats.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21" name="Google Shape;221;p1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endParaRPr dirty="0"/>
          </a:p>
        </p:txBody>
      </p:sp>
      <p:sp>
        <p:nvSpPr>
          <p:cNvPr id="224" name="Google Shape;224;p12"/>
          <p:cNvSpPr/>
          <p:nvPr/>
        </p:nvSpPr>
        <p:spPr>
          <a:xfrm>
            <a:off x="566571" y="2318154"/>
            <a:ext cx="16385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Tomcat logs</a:t>
            </a:r>
            <a:endParaRPr/>
          </a:p>
        </p:txBody>
      </p:sp>
      <p:sp>
        <p:nvSpPr>
          <p:cNvPr id="225" name="Google Shape;225;p12"/>
          <p:cNvSpPr/>
          <p:nvPr/>
        </p:nvSpPr>
        <p:spPr>
          <a:xfrm>
            <a:off x="566571" y="2687486"/>
            <a:ext cx="110871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May 24, 2015 3:56:26 PM org.apache.catalina.startup.HostConfig deployWARINFO: Deployment of web application archive \soft\apache-tomcat-7.0.62\webapps\sample.war has finished in 253 ms. </a:t>
            </a:r>
            <a:endParaRPr sz="1800">
              <a:solidFill>
                <a:schemeClr val="dk1"/>
              </a:solidFill>
              <a:latin typeface="Arial"/>
              <a:ea typeface="Arial"/>
              <a:cs typeface="Arial"/>
              <a:sym typeface="Arial"/>
            </a:endParaRPr>
          </a:p>
        </p:txBody>
      </p:sp>
      <p:sp>
        <p:nvSpPr>
          <p:cNvPr id="226" name="Google Shape;226;p12"/>
          <p:cNvSpPr/>
          <p:nvPr/>
        </p:nvSpPr>
        <p:spPr>
          <a:xfrm>
            <a:off x="566571" y="3379983"/>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Apache access logs – combined log format</a:t>
            </a:r>
            <a:endParaRPr sz="1800" b="1">
              <a:solidFill>
                <a:srgbClr val="FF0000"/>
              </a:solidFill>
              <a:latin typeface="Arial"/>
              <a:ea typeface="Arial"/>
              <a:cs typeface="Arial"/>
              <a:sym typeface="Arial"/>
            </a:endParaRPr>
          </a:p>
        </p:txBody>
      </p:sp>
      <p:sp>
        <p:nvSpPr>
          <p:cNvPr id="227" name="Google Shape;227;p12"/>
          <p:cNvSpPr/>
          <p:nvPr/>
        </p:nvSpPr>
        <p:spPr>
          <a:xfrm>
            <a:off x="566571" y="3865490"/>
            <a:ext cx="109103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127.0.0.1 - - [24/May/2015:15:54:59 +0530] "GET /favicon.ico HTTP/1.1" 200 21630</a:t>
            </a:r>
            <a:endParaRPr sz="1800">
              <a:solidFill>
                <a:schemeClr val="dk1"/>
              </a:solidFill>
              <a:latin typeface="Arial"/>
              <a:ea typeface="Arial"/>
              <a:cs typeface="Arial"/>
              <a:sym typeface="Arial"/>
            </a:endParaRPr>
          </a:p>
        </p:txBody>
      </p:sp>
      <p:sp>
        <p:nvSpPr>
          <p:cNvPr id="228" name="Google Shape;228;p12"/>
          <p:cNvSpPr/>
          <p:nvPr/>
        </p:nvSpPr>
        <p:spPr>
          <a:xfrm>
            <a:off x="566571" y="4234822"/>
            <a:ext cx="10550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IIS logs</a:t>
            </a:r>
            <a:endParaRPr/>
          </a:p>
        </p:txBody>
      </p:sp>
      <p:sp>
        <p:nvSpPr>
          <p:cNvPr id="229" name="Google Shape;229;p12"/>
          <p:cNvSpPr/>
          <p:nvPr/>
        </p:nvSpPr>
        <p:spPr>
          <a:xfrm>
            <a:off x="566571" y="4604154"/>
            <a:ext cx="108314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2012-05-02 17:42:15 172.24.255.255 - 172.20.255.255 80 GET /images/favicon.ico - 200 Mozilla/4.0+(compatible;MSIE+5.5;+Windows+2000+Server)</a:t>
            </a:r>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1581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35" name="Google Shape;235;p13"/>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b="1"/>
              <a:t>Différents formats et standards d’horodatage</a:t>
            </a:r>
            <a:endParaRPr/>
          </a:p>
          <a:p>
            <a:pPr marL="228600" lvl="0" indent="-228600" algn="l" rtl="0">
              <a:lnSpc>
                <a:spcPct val="90000"/>
              </a:lnSpc>
              <a:spcBef>
                <a:spcPts val="1800"/>
              </a:spcBef>
              <a:spcAft>
                <a:spcPts val="0"/>
              </a:spcAft>
              <a:buClr>
                <a:schemeClr val="dk1"/>
              </a:buClr>
              <a:buSzPts val="2000"/>
              <a:buChar char="▪"/>
            </a:pPr>
            <a:r>
              <a:rPr lang="en-US"/>
              <a:t>les formats d'horodatage sont également différents selon les différents types d'applications, les différents types d'événements générés sur plusieurs appareils, etc. </a:t>
            </a:r>
            <a:endParaRPr/>
          </a:p>
          <a:p>
            <a:pPr marL="228600" lvl="0" indent="-228600" algn="l" rtl="0">
              <a:lnSpc>
                <a:spcPct val="90000"/>
              </a:lnSpc>
              <a:spcBef>
                <a:spcPts val="1800"/>
              </a:spcBef>
              <a:spcAft>
                <a:spcPts val="0"/>
              </a:spcAft>
              <a:buClr>
                <a:schemeClr val="dk1"/>
              </a:buClr>
              <a:buSzPts val="2000"/>
              <a:buChar char="▪"/>
            </a:pPr>
            <a:r>
              <a:rPr lang="en-US"/>
              <a:t>Différents types de formats d'heure sur différents composants de votre système rendent également difficile la corrélation des événements se produisant sur plusieurs systèmes en même temps:</a:t>
            </a:r>
            <a:endParaRPr/>
          </a:p>
        </p:txBody>
      </p:sp>
      <p:sp>
        <p:nvSpPr>
          <p:cNvPr id="238" name="Google Shape;238;p13"/>
          <p:cNvSpPr/>
          <p:nvPr/>
        </p:nvSpPr>
        <p:spPr>
          <a:xfrm>
            <a:off x="3301553" y="4875074"/>
            <a:ext cx="609600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142920788</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Oct 12 23:21:45</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[5/May/2015:08:09:10 +0000]</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Tue 01-01-2009 6:002015-05-30 T 05:45 UTC</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Sat Jul 23 02:16:57 2014</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Arial"/>
                <a:ea typeface="Arial"/>
                <a:cs typeface="Arial"/>
                <a:sym typeface="Arial"/>
              </a:rPr>
              <a:t>07:38, 11 December 2012 (UTC)</a:t>
            </a:r>
            <a:endParaRPr sz="18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4"/>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44" name="Google Shape;244;p14"/>
          <p:cNvSpPr txBox="1">
            <a:spLocks noGrp="1"/>
          </p:cNvSpPr>
          <p:nvPr>
            <p:ph sz="half" idx="1"/>
          </p:nvPr>
        </p:nvSpPr>
        <p:spPr>
          <a:prstGeom prst="rect">
            <a:avLst/>
          </a:prstGeom>
          <a:noFill/>
          <a:ln>
            <a:noFill/>
          </a:ln>
        </p:spPr>
        <p:txBody>
          <a:bodyPr spcFirstLastPara="1" wrap="square" lIns="0" tIns="45700" rIns="0" bIns="45700" anchor="t" anchorCtr="0">
            <a:normAutofit fontScale="92500" lnSpcReduction="10000"/>
          </a:bodyPr>
          <a:lstStyle/>
          <a:p>
            <a:pPr marL="228600" lvl="0" indent="-228600" algn="l" rtl="0">
              <a:lnSpc>
                <a:spcPct val="90000"/>
              </a:lnSpc>
              <a:spcBef>
                <a:spcPts val="0"/>
              </a:spcBef>
              <a:spcAft>
                <a:spcPts val="0"/>
              </a:spcAft>
              <a:buClr>
                <a:schemeClr val="dk1"/>
              </a:buClr>
              <a:buSzPts val="2000"/>
              <a:buChar char="▪"/>
            </a:pPr>
            <a:r>
              <a:rPr lang="en-US" b="1"/>
              <a:t>Logs eparpillés dans plusieurs emplacements</a:t>
            </a:r>
            <a:endParaRPr/>
          </a:p>
          <a:p>
            <a:pPr marL="228600" lvl="0" indent="-228600" algn="l" rtl="0">
              <a:lnSpc>
                <a:spcPct val="90000"/>
              </a:lnSpc>
              <a:spcBef>
                <a:spcPts val="1800"/>
              </a:spcBef>
              <a:spcAft>
                <a:spcPts val="0"/>
              </a:spcAft>
              <a:buClr>
                <a:schemeClr val="dk1"/>
              </a:buClr>
              <a:buSzPts val="2000"/>
              <a:buChar char="▪"/>
            </a:pPr>
            <a:r>
              <a:rPr lang="en-US"/>
              <a:t>Les journaux sont principalement répartis sur toutes les applications qui peuvent se trouver sur différents serveurs et différents composants. </a:t>
            </a:r>
            <a:endParaRPr/>
          </a:p>
          <a:p>
            <a:pPr marL="228600" lvl="0" indent="-228600" algn="l" rtl="0">
              <a:lnSpc>
                <a:spcPct val="90000"/>
              </a:lnSpc>
              <a:spcBef>
                <a:spcPts val="1800"/>
              </a:spcBef>
              <a:spcAft>
                <a:spcPts val="0"/>
              </a:spcAft>
              <a:buClr>
                <a:schemeClr val="dk1"/>
              </a:buClr>
              <a:buSzPts val="2000"/>
              <a:buChar char="▪"/>
            </a:pPr>
            <a:r>
              <a:rPr lang="en-US"/>
              <a:t>La complexité de l'analyse des journaux augmente avec la journalisation de plusieurs composants à plusieurs emplacements. </a:t>
            </a:r>
            <a:endParaRPr/>
          </a:p>
          <a:p>
            <a:pPr marL="228600" lvl="0" indent="-228600" algn="l" rtl="0">
              <a:lnSpc>
                <a:spcPct val="90000"/>
              </a:lnSpc>
              <a:spcBef>
                <a:spcPts val="1800"/>
              </a:spcBef>
              <a:spcAft>
                <a:spcPts val="0"/>
              </a:spcAft>
              <a:buClr>
                <a:schemeClr val="dk1"/>
              </a:buClr>
              <a:buSzPts val="2000"/>
              <a:buChar char="▪"/>
            </a:pPr>
            <a:r>
              <a:rPr lang="en-US"/>
              <a:t>Pour la configuration d'un ou deux serveurs, la découverte de certaines informations à partir des journaux implique l'exécution de commandes cat ou tail ou la transmission de ces résultats à la commande grep. </a:t>
            </a:r>
            <a:endParaRPr/>
          </a:p>
          <a:p>
            <a:pPr marL="228600" lvl="0" indent="-228600" algn="l" rtl="0">
              <a:lnSpc>
                <a:spcPct val="90000"/>
              </a:lnSpc>
              <a:spcBef>
                <a:spcPts val="1800"/>
              </a:spcBef>
              <a:spcAft>
                <a:spcPts val="0"/>
              </a:spcAft>
              <a:buClr>
                <a:schemeClr val="dk1"/>
              </a:buClr>
              <a:buSzPts val="2000"/>
              <a:buChar char="▪"/>
            </a:pPr>
            <a:r>
              <a:rPr lang="en-US"/>
              <a:t>Mais que faire si vous avez 10, 20 ou, disons, 100 serveurs? </a:t>
            </a:r>
            <a:endParaRPr/>
          </a:p>
          <a:p>
            <a:pPr marL="228600" lvl="0" indent="-228600" algn="l" rtl="0">
              <a:lnSpc>
                <a:spcPct val="90000"/>
              </a:lnSpc>
              <a:spcBef>
                <a:spcPts val="1800"/>
              </a:spcBef>
              <a:spcAft>
                <a:spcPts val="0"/>
              </a:spcAft>
              <a:buClr>
                <a:schemeClr val="dk1"/>
              </a:buClr>
              <a:buSzPts val="2000"/>
              <a:buChar char="▪"/>
            </a:pPr>
            <a:r>
              <a:rPr lang="en-US"/>
              <a:t>Ces types de recherches ne sont généralement pas évolutifs pour un énorme cluster de machines et nécessitent une gestion centralisée des journaux et une solution d'analyse.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5"/>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Problèmes de Logs</a:t>
            </a:r>
            <a:endParaRPr/>
          </a:p>
        </p:txBody>
      </p:sp>
      <p:sp>
        <p:nvSpPr>
          <p:cNvPr id="252" name="Google Shape;252;p15"/>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b="1"/>
              <a:t>Besoin d’expertise pour tirer la bonne inforrmation à partir de chaque type de Log </a:t>
            </a:r>
            <a:endParaRPr/>
          </a:p>
          <a:p>
            <a:pPr marL="228600" lvl="0" indent="-228600" algn="l" rtl="0">
              <a:lnSpc>
                <a:spcPct val="90000"/>
              </a:lnSpc>
              <a:spcBef>
                <a:spcPts val="1800"/>
              </a:spcBef>
              <a:spcAft>
                <a:spcPts val="0"/>
              </a:spcAft>
              <a:buClr>
                <a:schemeClr val="dk1"/>
              </a:buClr>
              <a:buSzPts val="2000"/>
              <a:buChar char="▪"/>
            </a:pPr>
            <a:r>
              <a:rPr lang="en-US"/>
              <a:t>Les personnes intéressées à obtenir les informations professionnelles nécessaires à partir des journaux n'ont généralement pas accès aux journaux ou peuvent ne pas avoir l'expertise technique pour trouver les informations appropriées de la manière la plus rapide possible, ce qui peut ralentir l'analyse, et parfois, la rendre impossible.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dirty="0" err="1" smtClean="0"/>
              <a:t>Etapes</a:t>
            </a:r>
            <a:r>
              <a:rPr lang="en-US" b="1" dirty="0" smtClean="0"/>
              <a:t> de </a:t>
            </a:r>
            <a:r>
              <a:rPr lang="en-US" b="1" dirty="0" err="1"/>
              <a:t>traitement</a:t>
            </a:r>
            <a:r>
              <a:rPr lang="en-US" b="1" dirty="0"/>
              <a:t> des logs</a:t>
            </a:r>
            <a:endParaRPr dirty="0"/>
          </a:p>
        </p:txBody>
      </p:sp>
      <p:sp>
        <p:nvSpPr>
          <p:cNvPr id="261" name="Google Shape;261;p16"/>
          <p:cNvSpPr txBox="1">
            <a:spLocks noGrp="1"/>
          </p:cNvSpPr>
          <p:nvPr>
            <p:ph sz="half" idx="1"/>
          </p:nvPr>
        </p:nvSpPr>
        <p:spPr>
          <a:prstGeom prst="rect">
            <a:avLst/>
          </a:prstGeom>
          <a:noFill/>
          <a:ln>
            <a:noFill/>
          </a:ln>
        </p:spPr>
        <p:txBody>
          <a:bodyPr spcFirstLastPara="1" wrap="square" lIns="0" tIns="45700" rIns="0" bIns="45700" anchor="t" anchorCtr="0">
            <a:normAutofit fontScale="92500" lnSpcReduction="10000"/>
          </a:bodyPr>
          <a:lstStyle/>
          <a:p>
            <a:pPr marL="228600" lvl="0" indent="-228600" algn="l" rtl="0">
              <a:lnSpc>
                <a:spcPct val="80000"/>
              </a:lnSpc>
              <a:spcBef>
                <a:spcPts val="0"/>
              </a:spcBef>
              <a:spcAft>
                <a:spcPts val="0"/>
              </a:spcAft>
              <a:buClr>
                <a:schemeClr val="dk1"/>
              </a:buClr>
              <a:buSzPts val="2000"/>
              <a:buChar char="▪"/>
            </a:pPr>
            <a:r>
              <a:rPr lang="en-US" b="1" dirty="0" err="1"/>
              <a:t>Produire</a:t>
            </a:r>
            <a:r>
              <a:rPr lang="en-US" b="1" dirty="0"/>
              <a:t> les logs</a:t>
            </a:r>
            <a:r>
              <a:rPr lang="en-US" dirty="0"/>
              <a:t> : </a:t>
            </a:r>
            <a:r>
              <a:rPr lang="en-US" dirty="0" err="1"/>
              <a:t>il</a:t>
            </a:r>
            <a:r>
              <a:rPr lang="en-US" dirty="0"/>
              <a:t> </a:t>
            </a:r>
            <a:r>
              <a:rPr lang="en-US" dirty="0" err="1"/>
              <a:t>vous</a:t>
            </a:r>
            <a:r>
              <a:rPr lang="en-US" dirty="0"/>
              <a:t> </a:t>
            </a:r>
            <a:r>
              <a:rPr lang="en-US" dirty="0" err="1"/>
              <a:t>faut</a:t>
            </a:r>
            <a:r>
              <a:rPr lang="en-US" dirty="0"/>
              <a:t> </a:t>
            </a:r>
            <a:r>
              <a:rPr lang="en-US" dirty="0" err="1"/>
              <a:t>définir</a:t>
            </a:r>
            <a:r>
              <a:rPr lang="en-US" dirty="0"/>
              <a:t> </a:t>
            </a:r>
            <a:r>
              <a:rPr lang="en-US" dirty="0" err="1"/>
              <a:t>clairement</a:t>
            </a:r>
            <a:r>
              <a:rPr lang="en-US" dirty="0"/>
              <a:t> </a:t>
            </a:r>
            <a:r>
              <a:rPr lang="en-US" dirty="0" err="1"/>
              <a:t>quels</a:t>
            </a:r>
            <a:r>
              <a:rPr lang="en-US" dirty="0"/>
              <a:t> </a:t>
            </a:r>
            <a:r>
              <a:rPr lang="en-US" dirty="0" err="1"/>
              <a:t>sont</a:t>
            </a:r>
            <a:r>
              <a:rPr lang="en-US" dirty="0"/>
              <a:t> les logs </a:t>
            </a:r>
            <a:r>
              <a:rPr lang="en-US" dirty="0" err="1"/>
              <a:t>à</a:t>
            </a:r>
            <a:r>
              <a:rPr lang="en-US" dirty="0"/>
              <a:t> </a:t>
            </a:r>
            <a:r>
              <a:rPr lang="en-US" dirty="0" err="1"/>
              <a:t>produire</a:t>
            </a:r>
            <a:r>
              <a:rPr lang="en-US" dirty="0"/>
              <a:t>. </a:t>
            </a:r>
            <a:r>
              <a:rPr lang="en-US" dirty="0" err="1"/>
              <a:t>L’objectif</a:t>
            </a:r>
            <a:r>
              <a:rPr lang="en-US" dirty="0"/>
              <a:t> </a:t>
            </a:r>
            <a:r>
              <a:rPr lang="en-US" dirty="0" err="1"/>
              <a:t>ici</a:t>
            </a:r>
            <a:r>
              <a:rPr lang="en-US" dirty="0"/>
              <a:t>, </a:t>
            </a:r>
            <a:r>
              <a:rPr lang="en-US" dirty="0" err="1"/>
              <a:t>c’est</a:t>
            </a:r>
            <a:r>
              <a:rPr lang="en-US" dirty="0"/>
              <a:t> de </a:t>
            </a:r>
            <a:r>
              <a:rPr lang="en-US" dirty="0" err="1"/>
              <a:t>repérer</a:t>
            </a:r>
            <a:r>
              <a:rPr lang="en-US" dirty="0"/>
              <a:t> les </a:t>
            </a:r>
            <a:r>
              <a:rPr lang="en-US" dirty="0" err="1"/>
              <a:t>éléments</a:t>
            </a:r>
            <a:r>
              <a:rPr lang="en-US" dirty="0"/>
              <a:t> qui </a:t>
            </a:r>
            <a:r>
              <a:rPr lang="en-US" dirty="0" err="1"/>
              <a:t>méritent</a:t>
            </a:r>
            <a:r>
              <a:rPr lang="en-US" dirty="0"/>
              <a:t> d’être </a:t>
            </a:r>
            <a:r>
              <a:rPr lang="en-US" dirty="0" err="1"/>
              <a:t>lus</a:t>
            </a:r>
            <a:r>
              <a:rPr lang="en-US" dirty="0"/>
              <a:t> et </a:t>
            </a:r>
            <a:r>
              <a:rPr lang="en-US" dirty="0" err="1"/>
              <a:t>suivis</a:t>
            </a:r>
            <a:r>
              <a:rPr lang="en-US" dirty="0"/>
              <a:t>. </a:t>
            </a:r>
            <a:endParaRPr dirty="0"/>
          </a:p>
          <a:p>
            <a:pPr marL="228600" lvl="0" indent="-228600" algn="l" rtl="0">
              <a:lnSpc>
                <a:spcPct val="80000"/>
              </a:lnSpc>
              <a:spcBef>
                <a:spcPts val="1800"/>
              </a:spcBef>
              <a:spcAft>
                <a:spcPts val="0"/>
              </a:spcAft>
              <a:buClr>
                <a:schemeClr val="dk1"/>
              </a:buClr>
              <a:buSzPts val="2000"/>
              <a:buChar char="▪"/>
            </a:pPr>
            <a:r>
              <a:rPr lang="en-US" b="1" dirty="0" err="1"/>
              <a:t>Envoyer</a:t>
            </a:r>
            <a:r>
              <a:rPr lang="en-US" b="1" dirty="0"/>
              <a:t> les logs </a:t>
            </a:r>
            <a:r>
              <a:rPr lang="en-US" b="1" dirty="0" err="1"/>
              <a:t>vers</a:t>
            </a:r>
            <a:r>
              <a:rPr lang="en-US" b="1" dirty="0"/>
              <a:t> </a:t>
            </a:r>
            <a:r>
              <a:rPr lang="en-US" b="1" dirty="0" err="1"/>
              <a:t>une</a:t>
            </a:r>
            <a:r>
              <a:rPr lang="en-US" b="1" dirty="0"/>
              <a:t> </a:t>
            </a:r>
            <a:r>
              <a:rPr lang="en-US" b="1" dirty="0" err="1"/>
              <a:t>plateforme</a:t>
            </a:r>
            <a:r>
              <a:rPr lang="en-US" b="1" dirty="0"/>
              <a:t> commune</a:t>
            </a:r>
            <a:r>
              <a:rPr lang="en-US" dirty="0"/>
              <a:t> : </a:t>
            </a:r>
            <a:r>
              <a:rPr lang="en-US" dirty="0" err="1"/>
              <a:t>cette</a:t>
            </a:r>
            <a:r>
              <a:rPr lang="en-US" dirty="0"/>
              <a:t> </a:t>
            </a:r>
            <a:r>
              <a:rPr lang="en-US" dirty="0" err="1"/>
              <a:t>plateforme</a:t>
            </a:r>
            <a:r>
              <a:rPr lang="en-US" dirty="0"/>
              <a:t> </a:t>
            </a:r>
            <a:r>
              <a:rPr lang="en-US" dirty="0" err="1"/>
              <a:t>va</a:t>
            </a:r>
            <a:r>
              <a:rPr lang="en-US" dirty="0"/>
              <a:t> </a:t>
            </a:r>
            <a:r>
              <a:rPr lang="en-US" dirty="0" err="1"/>
              <a:t>permettre</a:t>
            </a:r>
            <a:r>
              <a:rPr lang="en-US" dirty="0"/>
              <a:t> de </a:t>
            </a:r>
            <a:r>
              <a:rPr lang="en-US" dirty="0" err="1"/>
              <a:t>recevoir</a:t>
            </a:r>
            <a:r>
              <a:rPr lang="en-US" dirty="0"/>
              <a:t> les logs. Il </a:t>
            </a:r>
            <a:r>
              <a:rPr lang="en-US" dirty="0" err="1"/>
              <a:t>faudra</a:t>
            </a:r>
            <a:r>
              <a:rPr lang="en-US" dirty="0"/>
              <a:t> </a:t>
            </a:r>
            <a:r>
              <a:rPr lang="en-US" dirty="0" err="1"/>
              <a:t>définir</a:t>
            </a:r>
            <a:r>
              <a:rPr lang="en-US" dirty="0"/>
              <a:t> des </a:t>
            </a:r>
            <a:r>
              <a:rPr lang="en-US" dirty="0" err="1"/>
              <a:t>règles</a:t>
            </a:r>
            <a:r>
              <a:rPr lang="en-US" dirty="0"/>
              <a:t> de </a:t>
            </a:r>
            <a:r>
              <a:rPr lang="en-US" dirty="0" err="1"/>
              <a:t>sécurité</a:t>
            </a:r>
            <a:r>
              <a:rPr lang="en-US" dirty="0"/>
              <a:t> du canal de transmission, </a:t>
            </a:r>
            <a:r>
              <a:rPr lang="en-US" dirty="0" err="1"/>
              <a:t>configurer</a:t>
            </a:r>
            <a:r>
              <a:rPr lang="en-US" dirty="0"/>
              <a:t> un </a:t>
            </a:r>
            <a:r>
              <a:rPr lang="en-US" dirty="0" err="1"/>
              <a:t>serveur</a:t>
            </a:r>
            <a:r>
              <a:rPr lang="en-US" dirty="0"/>
              <a:t> de </a:t>
            </a:r>
            <a:r>
              <a:rPr lang="en-US" dirty="0" err="1"/>
              <a:t>centralisation</a:t>
            </a:r>
            <a:r>
              <a:rPr lang="en-US" dirty="0"/>
              <a:t> des logs (par </a:t>
            </a:r>
            <a:r>
              <a:rPr lang="en-US" dirty="0" err="1"/>
              <a:t>exemple</a:t>
            </a:r>
            <a:r>
              <a:rPr lang="en-US" dirty="0"/>
              <a:t> avec </a:t>
            </a:r>
            <a:r>
              <a:rPr lang="en-US" dirty="0" err="1"/>
              <a:t>Rsyslog</a:t>
            </a:r>
            <a:r>
              <a:rPr lang="en-US" dirty="0"/>
              <a:t> , </a:t>
            </a:r>
            <a:r>
              <a:rPr lang="en-US" dirty="0" err="1"/>
              <a:t>ou</a:t>
            </a:r>
            <a:r>
              <a:rPr lang="en-US" dirty="0"/>
              <a:t> syslog-ng sous Linux). </a:t>
            </a:r>
            <a:endParaRPr dirty="0"/>
          </a:p>
          <a:p>
            <a:pPr marL="228600" lvl="0" indent="-228600" algn="l" rtl="0">
              <a:lnSpc>
                <a:spcPct val="80000"/>
              </a:lnSpc>
              <a:spcBef>
                <a:spcPts val="1800"/>
              </a:spcBef>
              <a:spcAft>
                <a:spcPts val="0"/>
              </a:spcAft>
              <a:buClr>
                <a:schemeClr val="dk1"/>
              </a:buClr>
              <a:buSzPts val="2000"/>
              <a:buChar char="▪"/>
            </a:pPr>
            <a:r>
              <a:rPr lang="en-US" b="1" dirty="0" err="1"/>
              <a:t>Analyser</a:t>
            </a:r>
            <a:r>
              <a:rPr lang="en-US" b="1" dirty="0"/>
              <a:t> et </a:t>
            </a:r>
            <a:r>
              <a:rPr lang="en-US" b="1" dirty="0" err="1"/>
              <a:t>filtrer</a:t>
            </a:r>
            <a:r>
              <a:rPr lang="en-US" b="1" dirty="0"/>
              <a:t> les logs</a:t>
            </a:r>
            <a:r>
              <a:rPr lang="en-US" dirty="0"/>
              <a:t> : </a:t>
            </a:r>
            <a:r>
              <a:rPr lang="en-US" dirty="0" err="1"/>
              <a:t>l’objectif</a:t>
            </a:r>
            <a:r>
              <a:rPr lang="en-US" dirty="0"/>
              <a:t> sera </a:t>
            </a:r>
            <a:r>
              <a:rPr lang="en-US" dirty="0" err="1"/>
              <a:t>d’identifier</a:t>
            </a:r>
            <a:r>
              <a:rPr lang="en-US" dirty="0"/>
              <a:t> les logs et de </a:t>
            </a:r>
            <a:r>
              <a:rPr lang="en-US" dirty="0" err="1"/>
              <a:t>créer</a:t>
            </a:r>
            <a:r>
              <a:rPr lang="en-US" dirty="0"/>
              <a:t> des </a:t>
            </a:r>
            <a:r>
              <a:rPr lang="en-US" dirty="0" err="1"/>
              <a:t>règles</a:t>
            </a:r>
            <a:r>
              <a:rPr lang="en-US" dirty="0"/>
              <a:t> </a:t>
            </a:r>
            <a:r>
              <a:rPr lang="en-US" dirty="0" err="1"/>
              <a:t>reproductibles</a:t>
            </a:r>
            <a:r>
              <a:rPr lang="en-US" dirty="0"/>
              <a:t> de motif </a:t>
            </a:r>
            <a:r>
              <a:rPr lang="en-US" dirty="0" err="1"/>
              <a:t>à</a:t>
            </a:r>
            <a:r>
              <a:rPr lang="en-US" dirty="0"/>
              <a:t> </a:t>
            </a:r>
            <a:r>
              <a:rPr lang="en-US" dirty="0" err="1"/>
              <a:t>isoler</a:t>
            </a:r>
            <a:r>
              <a:rPr lang="en-US" dirty="0"/>
              <a:t>… Il sera </a:t>
            </a:r>
            <a:r>
              <a:rPr lang="en-US" dirty="0" err="1"/>
              <a:t>aussi</a:t>
            </a:r>
            <a:r>
              <a:rPr lang="en-US" dirty="0"/>
              <a:t> </a:t>
            </a:r>
            <a:r>
              <a:rPr lang="en-US" dirty="0" err="1"/>
              <a:t>nécessaire</a:t>
            </a:r>
            <a:r>
              <a:rPr lang="en-US" dirty="0"/>
              <a:t> de </a:t>
            </a:r>
            <a:r>
              <a:rPr lang="en-US" dirty="0" err="1"/>
              <a:t>traiter</a:t>
            </a:r>
            <a:r>
              <a:rPr lang="en-US" dirty="0"/>
              <a:t> les flux </a:t>
            </a:r>
            <a:r>
              <a:rPr lang="en-US" dirty="0" err="1"/>
              <a:t>d’informations</a:t>
            </a:r>
            <a:r>
              <a:rPr lang="en-US" dirty="0"/>
              <a:t> entrants en </a:t>
            </a:r>
            <a:r>
              <a:rPr lang="en-US" dirty="0" err="1"/>
              <a:t>créant</a:t>
            </a:r>
            <a:r>
              <a:rPr lang="en-US" dirty="0"/>
              <a:t> des </a:t>
            </a:r>
            <a:r>
              <a:rPr lang="en-US" dirty="0" err="1"/>
              <a:t>répertoires</a:t>
            </a:r>
            <a:r>
              <a:rPr lang="en-US" dirty="0"/>
              <a:t> de </a:t>
            </a:r>
            <a:r>
              <a:rPr lang="en-US" dirty="0" err="1"/>
              <a:t>fichier</a:t>
            </a:r>
            <a:r>
              <a:rPr lang="en-US" dirty="0"/>
              <a:t> par machine </a:t>
            </a:r>
            <a:r>
              <a:rPr lang="en-US" dirty="0" err="1"/>
              <a:t>puis</a:t>
            </a:r>
            <a:r>
              <a:rPr lang="en-US" dirty="0"/>
              <a:t> par services. </a:t>
            </a:r>
            <a:endParaRPr dirty="0"/>
          </a:p>
          <a:p>
            <a:pPr marL="228600" lvl="0" indent="-228600" algn="l" rtl="0">
              <a:lnSpc>
                <a:spcPct val="80000"/>
              </a:lnSpc>
              <a:spcBef>
                <a:spcPts val="1800"/>
              </a:spcBef>
              <a:spcAft>
                <a:spcPts val="0"/>
              </a:spcAft>
              <a:buClr>
                <a:schemeClr val="dk1"/>
              </a:buClr>
              <a:buSzPts val="2000"/>
              <a:buChar char="▪"/>
            </a:pPr>
            <a:r>
              <a:rPr lang="en-US" b="1" dirty="0" err="1"/>
              <a:t>Réaliser</a:t>
            </a:r>
            <a:r>
              <a:rPr lang="en-US" b="1" dirty="0"/>
              <a:t> des </a:t>
            </a:r>
            <a:r>
              <a:rPr lang="en-US" b="1" dirty="0" err="1"/>
              <a:t>graphiques</a:t>
            </a:r>
            <a:r>
              <a:rPr lang="en-US" dirty="0"/>
              <a:t> </a:t>
            </a:r>
            <a:r>
              <a:rPr lang="en-US" b="1" dirty="0"/>
              <a:t>et les </a:t>
            </a:r>
            <a:r>
              <a:rPr lang="en-US" b="1" dirty="0" err="1"/>
              <a:t>centraliser</a:t>
            </a:r>
            <a:r>
              <a:rPr lang="en-US" b="1" dirty="0"/>
              <a:t> : </a:t>
            </a:r>
            <a:r>
              <a:rPr lang="en-US" dirty="0"/>
              <a:t>un dashboard </a:t>
            </a:r>
            <a:r>
              <a:rPr lang="en-US" dirty="0" err="1"/>
              <a:t>va</a:t>
            </a:r>
            <a:r>
              <a:rPr lang="en-US" dirty="0"/>
              <a:t> </a:t>
            </a:r>
            <a:r>
              <a:rPr lang="en-US" dirty="0" err="1"/>
              <a:t>permettre</a:t>
            </a:r>
            <a:r>
              <a:rPr lang="en-US" dirty="0"/>
              <a:t> </a:t>
            </a:r>
            <a:r>
              <a:rPr lang="en-US" dirty="0" err="1"/>
              <a:t>d’avoir</a:t>
            </a:r>
            <a:r>
              <a:rPr lang="en-US" dirty="0"/>
              <a:t> </a:t>
            </a:r>
            <a:r>
              <a:rPr lang="en-US" dirty="0" err="1"/>
              <a:t>toutes</a:t>
            </a:r>
            <a:r>
              <a:rPr lang="en-US" dirty="0"/>
              <a:t> les </a:t>
            </a:r>
            <a:r>
              <a:rPr lang="en-US" dirty="0" err="1"/>
              <a:t>informations</a:t>
            </a:r>
            <a:r>
              <a:rPr lang="en-US" dirty="0"/>
              <a:t> au </a:t>
            </a:r>
            <a:r>
              <a:rPr lang="en-US" dirty="0" err="1"/>
              <a:t>même</a:t>
            </a:r>
            <a:r>
              <a:rPr lang="en-US" dirty="0"/>
              <a:t> </a:t>
            </a:r>
            <a:r>
              <a:rPr lang="en-US" dirty="0" err="1"/>
              <a:t>endroit</a:t>
            </a:r>
            <a:r>
              <a:rPr lang="en-US" dirty="0"/>
              <a:t>. La </a:t>
            </a:r>
            <a:r>
              <a:rPr lang="en-US" dirty="0" err="1"/>
              <a:t>création</a:t>
            </a:r>
            <a:r>
              <a:rPr lang="en-US" dirty="0"/>
              <a:t> d’un </a:t>
            </a:r>
            <a:r>
              <a:rPr lang="en-US" dirty="0" err="1"/>
              <a:t>graphique</a:t>
            </a:r>
            <a:r>
              <a:rPr lang="en-US" dirty="0"/>
              <a:t> </a:t>
            </a:r>
            <a:r>
              <a:rPr lang="en-US" dirty="0" err="1"/>
              <a:t>va</a:t>
            </a:r>
            <a:r>
              <a:rPr lang="en-US" dirty="0"/>
              <a:t> </a:t>
            </a:r>
            <a:r>
              <a:rPr lang="en-US" dirty="0" err="1"/>
              <a:t>permettre</a:t>
            </a:r>
            <a:r>
              <a:rPr lang="en-US" dirty="0"/>
              <a:t> </a:t>
            </a:r>
            <a:r>
              <a:rPr lang="en-US" dirty="0" err="1"/>
              <a:t>d’avoir</a:t>
            </a:r>
            <a:r>
              <a:rPr lang="en-US" dirty="0"/>
              <a:t> </a:t>
            </a:r>
            <a:r>
              <a:rPr lang="en-US" dirty="0" err="1"/>
              <a:t>une</a:t>
            </a:r>
            <a:r>
              <a:rPr lang="en-US" dirty="0"/>
              <a:t> </a:t>
            </a:r>
            <a:r>
              <a:rPr lang="en-US" dirty="0" err="1"/>
              <a:t>meilleure</a:t>
            </a:r>
            <a:r>
              <a:rPr lang="en-US" dirty="0"/>
              <a:t> </a:t>
            </a:r>
            <a:r>
              <a:rPr lang="en-US" dirty="0" err="1"/>
              <a:t>visibilité</a:t>
            </a:r>
            <a:r>
              <a:rPr lang="en-US" dirty="0"/>
              <a:t> </a:t>
            </a:r>
            <a:r>
              <a:rPr lang="en-US" dirty="0" err="1"/>
              <a:t>sur</a:t>
            </a:r>
            <a:r>
              <a:rPr lang="en-US" dirty="0"/>
              <a:t> </a:t>
            </a:r>
            <a:r>
              <a:rPr lang="en-US" dirty="0" err="1"/>
              <a:t>l’ensemble</a:t>
            </a:r>
            <a:r>
              <a:rPr lang="en-US" dirty="0"/>
              <a:t> des logs et </a:t>
            </a:r>
            <a:r>
              <a:rPr lang="en-US" dirty="0" err="1"/>
              <a:t>permettra</a:t>
            </a:r>
            <a:r>
              <a:rPr lang="en-US" dirty="0"/>
              <a:t> de </a:t>
            </a:r>
            <a:r>
              <a:rPr lang="en-US" dirty="0" err="1"/>
              <a:t>mieux</a:t>
            </a:r>
            <a:r>
              <a:rPr lang="en-US" dirty="0"/>
              <a:t> les </a:t>
            </a:r>
            <a:r>
              <a:rPr lang="en-US" dirty="0" err="1"/>
              <a:t>interpréter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Comment exploiter les logs ?</a:t>
            </a:r>
            <a:endParaRPr/>
          </a:p>
        </p:txBody>
      </p:sp>
      <p:sp>
        <p:nvSpPr>
          <p:cNvPr id="269" name="Google Shape;269;p17"/>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2000"/>
              <a:buNone/>
            </a:pPr>
            <a:r>
              <a:rPr lang="en-US"/>
              <a:t>Plusieurs solutions s'offrent à nous pour exploiter nos fichiers :</a:t>
            </a:r>
            <a:endParaRPr/>
          </a:p>
          <a:p>
            <a:pPr marL="228600" lvl="0" indent="-228600" algn="l" rtl="0">
              <a:lnSpc>
                <a:spcPct val="90000"/>
              </a:lnSpc>
              <a:spcBef>
                <a:spcPts val="1800"/>
              </a:spcBef>
              <a:spcAft>
                <a:spcPts val="0"/>
              </a:spcAft>
              <a:buClr>
                <a:schemeClr val="dk1"/>
              </a:buClr>
              <a:buSzPts val="2000"/>
              <a:buChar char="▪"/>
            </a:pPr>
            <a:r>
              <a:rPr lang="en-US"/>
              <a:t>L'utilisation des commandes linux, pour les plus geeks (grep, cut, uniq, sort, AWK, SED, ...), peut traiter des logs</a:t>
            </a:r>
            <a:endParaRPr/>
          </a:p>
          <a:p>
            <a:pPr marL="228600" lvl="0" indent="-228600" algn="l" rtl="0">
              <a:lnSpc>
                <a:spcPct val="90000"/>
              </a:lnSpc>
              <a:spcBef>
                <a:spcPts val="1800"/>
              </a:spcBef>
              <a:spcAft>
                <a:spcPts val="0"/>
              </a:spcAft>
              <a:buClr>
                <a:schemeClr val="dk1"/>
              </a:buClr>
              <a:buSzPts val="2000"/>
              <a:buChar char="▪"/>
            </a:pPr>
            <a:r>
              <a:rPr lang="en-US"/>
              <a:t>Traiter les logs avec un outil développé personnellement. Ce qui permettra d'avoir des résultats sur mesure et de répondre parfaitement aux besoins. </a:t>
            </a:r>
            <a:endParaRPr/>
          </a:p>
          <a:p>
            <a:pPr marL="228600" lvl="0" indent="-228600" algn="l" rtl="0">
              <a:lnSpc>
                <a:spcPct val="90000"/>
              </a:lnSpc>
              <a:spcBef>
                <a:spcPts val="1800"/>
              </a:spcBef>
              <a:spcAft>
                <a:spcPts val="0"/>
              </a:spcAft>
              <a:buClr>
                <a:schemeClr val="dk1"/>
              </a:buClr>
              <a:buSzPts val="2000"/>
              <a:buChar char="▪"/>
            </a:pPr>
            <a:r>
              <a:rPr lang="en-US"/>
              <a:t>Solution logiciel, en occurrence ELK et Splunk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279" name="Google Shape;279;p18" descr="https://habrastorage.org/webt/zw/p6/bi/zwp6bi37dxdayzdh1cp35g6fjza.png"/>
          <p:cNvPicPr preferRelativeResize="0">
            <a:picLocks noGrp="1"/>
          </p:cNvPicPr>
          <p:nvPr>
            <p:ph sz="half" idx="1"/>
          </p:nvPr>
        </p:nvPicPr>
        <p:blipFill rotWithShape="1">
          <a:blip r:embed="rId3">
            <a:alphaModFix/>
          </a:blip>
          <a:stretch/>
        </p:blipFill>
        <p:spPr>
          <a:xfrm>
            <a:off x="517525" y="2203075"/>
            <a:ext cx="11185525" cy="4102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title"/>
          </p:nvPr>
        </p:nvSpPr>
        <p:spPr>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b="1"/>
              <a:t>TRAITEMENT DES LOGS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pic>
        <p:nvPicPr>
          <p:cNvPr id="287" name="Google Shape;287;p19" descr="plunk vs elk"/>
          <p:cNvPicPr preferRelativeResize="0">
            <a:picLocks noGrp="1"/>
          </p:cNvPicPr>
          <p:nvPr>
            <p:ph sz="half" idx="1"/>
          </p:nvPr>
        </p:nvPicPr>
        <p:blipFill rotWithShape="1">
          <a:blip r:embed="rId3">
            <a:alphaModFix/>
          </a:blip>
          <a:stretch/>
        </p:blipFill>
        <p:spPr>
          <a:xfrm>
            <a:off x="517525" y="2683120"/>
            <a:ext cx="11185525" cy="3142760"/>
          </a:xfrm>
          <a:prstGeom prst="rect">
            <a:avLst/>
          </a:prstGeom>
          <a:noFill/>
          <a:ln>
            <a:noFill/>
          </a:ln>
        </p:spPr>
      </p:pic>
      <p:sp>
        <p:nvSpPr>
          <p:cNvPr id="288" name="Google Shape;288;p19"/>
          <p:cNvSpPr/>
          <p:nvPr/>
        </p:nvSpPr>
        <p:spPr>
          <a:xfrm>
            <a:off x="1104900" y="1714576"/>
            <a:ext cx="56309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43453A"/>
                </a:solidFill>
                <a:latin typeface="Raleway"/>
                <a:ea typeface="Raleway"/>
                <a:cs typeface="Raleway"/>
                <a:sym typeface="Raleway"/>
              </a:rPr>
              <a:t>Splunk (Blue) vs. Elasticsearch (Red) on Google Trends</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0"/>
          <p:cNvSpPr txBox="1">
            <a:spLocks noGrp="1"/>
          </p:cNvSpPr>
          <p:nvPr>
            <p:ph type="title"/>
          </p:nvPr>
        </p:nvSpPr>
        <p:spPr>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a:t>STACK ELK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1"/>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Présentation d’ELK</a:t>
            </a:r>
            <a:endParaRPr/>
          </a:p>
        </p:txBody>
      </p:sp>
      <p:sp>
        <p:nvSpPr>
          <p:cNvPr id="302" name="Google Shape;302;p21"/>
          <p:cNvSpPr txBox="1">
            <a:spLocks noGrp="1"/>
          </p:cNvSpPr>
          <p:nvPr>
            <p:ph sz="half" idx="1"/>
          </p:nvPr>
        </p:nvSpPr>
        <p:spPr>
          <a:prstGeom prst="rect">
            <a:avLst/>
          </a:prstGeom>
          <a:noFill/>
          <a:ln>
            <a:noFill/>
          </a:ln>
        </p:spPr>
        <p:txBody>
          <a:bodyPr spcFirstLastPara="1" wrap="square" lIns="0" tIns="45700" rIns="0"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en-US" b="1"/>
              <a:t>ELK</a:t>
            </a:r>
            <a:r>
              <a:rPr lang="en-US"/>
              <a:t> est composé de trois logiciels open source, sponsorisé par la société Elastic.</a:t>
            </a:r>
            <a:endParaRPr/>
          </a:p>
          <a:p>
            <a:pPr marL="228600" lvl="0" indent="-228600" algn="l" rtl="0">
              <a:lnSpc>
                <a:spcPct val="90000"/>
              </a:lnSpc>
              <a:spcBef>
                <a:spcPts val="1800"/>
              </a:spcBef>
              <a:spcAft>
                <a:spcPts val="0"/>
              </a:spcAft>
              <a:buClr>
                <a:schemeClr val="dk1"/>
              </a:buClr>
              <a:buSzPts val="2000"/>
              <a:buChar char="▪"/>
            </a:pPr>
            <a:r>
              <a:rPr lang="en-US" b="1"/>
              <a:t>Logstash </a:t>
            </a:r>
            <a:r>
              <a:rPr lang="en-US"/>
              <a:t>est un outil qui ingère différentes données du parc IT : logs, base de données, web service etc…  </a:t>
            </a:r>
            <a:endParaRPr/>
          </a:p>
          <a:p>
            <a:pPr marL="228600" lvl="0" indent="-228600" algn="l" rtl="0">
              <a:lnSpc>
                <a:spcPct val="90000"/>
              </a:lnSpc>
              <a:spcBef>
                <a:spcPts val="1800"/>
              </a:spcBef>
              <a:spcAft>
                <a:spcPts val="0"/>
              </a:spcAft>
              <a:buClr>
                <a:schemeClr val="dk1"/>
              </a:buClr>
              <a:buSzPts val="2000"/>
              <a:buChar char="▪"/>
            </a:pPr>
            <a:r>
              <a:rPr lang="en-US" b="1"/>
              <a:t>Logstash</a:t>
            </a:r>
            <a:r>
              <a:rPr lang="en-US"/>
              <a:t> récupère toutes les données, les ingère, les transforme et les envoie ensuite à la base de donnée </a:t>
            </a:r>
            <a:r>
              <a:rPr lang="en-US" b="1"/>
              <a:t>ElasticSearch</a:t>
            </a:r>
            <a:r>
              <a:rPr lang="en-US"/>
              <a:t>.</a:t>
            </a:r>
            <a:endParaRPr/>
          </a:p>
          <a:p>
            <a:pPr marL="228600" lvl="0" indent="-228600" algn="l" rtl="0">
              <a:lnSpc>
                <a:spcPct val="90000"/>
              </a:lnSpc>
              <a:spcBef>
                <a:spcPts val="1800"/>
              </a:spcBef>
              <a:spcAft>
                <a:spcPts val="0"/>
              </a:spcAft>
              <a:buClr>
                <a:schemeClr val="dk1"/>
              </a:buClr>
              <a:buSzPts val="2000"/>
              <a:buChar char="▪"/>
            </a:pPr>
            <a:r>
              <a:rPr lang="en-US" b="1"/>
              <a:t>ElasticSearch</a:t>
            </a:r>
            <a:r>
              <a:rPr lang="en-US"/>
              <a:t> est un moteur de recherche (en Json) qui permet de retrouver les donnés que l’on recherche dans logstash.</a:t>
            </a:r>
            <a:endParaRPr/>
          </a:p>
          <a:p>
            <a:pPr marL="228600" lvl="0" indent="-228600" algn="l" rtl="0">
              <a:lnSpc>
                <a:spcPct val="90000"/>
              </a:lnSpc>
              <a:spcBef>
                <a:spcPts val="1800"/>
              </a:spcBef>
              <a:spcAft>
                <a:spcPts val="0"/>
              </a:spcAft>
              <a:buClr>
                <a:schemeClr val="dk1"/>
              </a:buClr>
              <a:buSzPts val="2000"/>
              <a:buChar char="▪"/>
            </a:pPr>
            <a:r>
              <a:rPr lang="en-US" b="1"/>
              <a:t>Kibana </a:t>
            </a:r>
            <a:r>
              <a:rPr lang="en-US"/>
              <a:t>est l’interface graphique qui permet de naviguer dans les données de Elasticsearch. On peut ensuite générer des tableaux, des graphiques, des camemberts à partir de Kibana.</a:t>
            </a:r>
            <a:endParaRPr/>
          </a:p>
          <a:p>
            <a:pPr marL="228600" lvl="0" indent="-101600" algn="l" rtl="0">
              <a:lnSpc>
                <a:spcPct val="90000"/>
              </a:lnSpc>
              <a:spcBef>
                <a:spcPts val="1800"/>
              </a:spcBef>
              <a:spcAft>
                <a:spcPts val="0"/>
              </a:spcAft>
              <a:buClr>
                <a:schemeClr val="dk1"/>
              </a:buClr>
              <a:buSzPts val="20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Présentation d’ELK</a:t>
            </a:r>
            <a:endParaRPr/>
          </a:p>
        </p:txBody>
      </p:sp>
      <p:sp>
        <p:nvSpPr>
          <p:cNvPr id="310" name="Google Shape;310;p2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2000"/>
              <a:buNone/>
            </a:pPr>
            <a:r>
              <a:rPr lang="en-US" b="1"/>
              <a:t>ELK </a:t>
            </a:r>
            <a:r>
              <a:rPr lang="en-US"/>
              <a:t>est exploité par de grandes firmes de IT :</a:t>
            </a:r>
            <a:endParaRPr/>
          </a:p>
          <a:p>
            <a:pPr marL="0" lvl="0" indent="0" algn="l" rtl="0">
              <a:lnSpc>
                <a:spcPct val="90000"/>
              </a:lnSpc>
              <a:spcBef>
                <a:spcPts val="1800"/>
              </a:spcBef>
              <a:spcAft>
                <a:spcPts val="0"/>
              </a:spcAft>
              <a:buClr>
                <a:schemeClr val="dk1"/>
              </a:buClr>
              <a:buSzPts val="2000"/>
              <a:buNone/>
            </a:pPr>
            <a:r>
              <a:rPr lang="en-US"/>
              <a:t>GitHub, SoundCloud, FourSquare, Netflix</a:t>
            </a:r>
            <a:endParaRPr/>
          </a:p>
          <a:p>
            <a:pPr marL="0" lvl="0" indent="0" algn="l" rtl="0">
              <a:lnSpc>
                <a:spcPct val="90000"/>
              </a:lnSpc>
              <a:spcBef>
                <a:spcPts val="1800"/>
              </a:spcBef>
              <a:spcAft>
                <a:spcPts val="0"/>
              </a:spcAft>
              <a:buClr>
                <a:schemeClr val="dk1"/>
              </a:buClr>
              <a:buSzPts val="2000"/>
              <a:buNone/>
            </a:pPr>
            <a:r>
              <a:rPr lang="en-US"/>
              <a:t>Wikipedia, The Guardian</a:t>
            </a:r>
            <a:endParaRPr/>
          </a:p>
          <a:p>
            <a:pPr marL="228600" lvl="0" indent="-101600" algn="l" rtl="0">
              <a:lnSpc>
                <a:spcPct val="90000"/>
              </a:lnSpc>
              <a:spcBef>
                <a:spcPts val="1800"/>
              </a:spcBef>
              <a:spcAft>
                <a:spcPts val="0"/>
              </a:spcAft>
              <a:buClr>
                <a:schemeClr val="dk1"/>
              </a:buClr>
              <a:buSzPts val="20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Elasticsearch</a:t>
            </a:r>
            <a:endParaRPr/>
          </a:p>
        </p:txBody>
      </p:sp>
      <p:sp>
        <p:nvSpPr>
          <p:cNvPr id="318" name="Google Shape;318;p23"/>
          <p:cNvSpPr txBox="1">
            <a:spLocks noGrp="1"/>
          </p:cNvSpPr>
          <p:nvPr>
            <p:ph sz="half" idx="1"/>
          </p:nvPr>
        </p:nvSpPr>
        <p:spPr>
          <a:prstGeom prst="rect">
            <a:avLst/>
          </a:prstGeom>
          <a:noFill/>
          <a:ln>
            <a:noFill/>
          </a:ln>
        </p:spPr>
        <p:txBody>
          <a:bodyPr spcFirstLastPara="1" wrap="square" lIns="0" tIns="45700" rIns="0" bIns="45700" anchor="t" anchorCtr="0">
            <a:normAutofit lnSpcReduction="10000"/>
          </a:bodyPr>
          <a:lstStyle/>
          <a:p>
            <a:pPr marL="228600" lvl="0" indent="-228600" algn="l" rtl="0">
              <a:lnSpc>
                <a:spcPct val="90000"/>
              </a:lnSpc>
              <a:spcBef>
                <a:spcPts val="0"/>
              </a:spcBef>
              <a:spcAft>
                <a:spcPts val="0"/>
              </a:spcAft>
              <a:buClr>
                <a:schemeClr val="dk1"/>
              </a:buClr>
              <a:buSzPts val="2000"/>
              <a:buChar char="▪"/>
            </a:pPr>
            <a:r>
              <a:rPr lang="en-US"/>
              <a:t>Elasticsearch est un moteur de recherche open source distribué basé sur Apache Lucene, et publié sous une licence Apache 2.0. </a:t>
            </a:r>
            <a:endParaRPr/>
          </a:p>
          <a:p>
            <a:pPr marL="228600" lvl="0" indent="-228600" algn="l" rtl="0">
              <a:lnSpc>
                <a:spcPct val="90000"/>
              </a:lnSpc>
              <a:spcBef>
                <a:spcPts val="1800"/>
              </a:spcBef>
              <a:spcAft>
                <a:spcPts val="0"/>
              </a:spcAft>
              <a:buClr>
                <a:schemeClr val="dk1"/>
              </a:buClr>
              <a:buSzPts val="2000"/>
              <a:buChar char="▪"/>
            </a:pPr>
            <a:r>
              <a:rPr lang="en-US"/>
              <a:t>Il offre une évolutivité horizontale, une fiabilité et une capacité multi-tenants pour la recherche en temps réel. </a:t>
            </a:r>
            <a:endParaRPr/>
          </a:p>
          <a:p>
            <a:pPr marL="228600" lvl="0" indent="-228600" algn="l" rtl="0">
              <a:lnSpc>
                <a:spcPct val="90000"/>
              </a:lnSpc>
              <a:spcBef>
                <a:spcPts val="1800"/>
              </a:spcBef>
              <a:spcAft>
                <a:spcPts val="0"/>
              </a:spcAft>
              <a:buClr>
                <a:schemeClr val="dk1"/>
              </a:buClr>
              <a:buSzPts val="2000"/>
              <a:buChar char="▪"/>
            </a:pPr>
            <a:r>
              <a:rPr lang="en-US"/>
              <a:t>Les fonctionnalités Elasticsearch sont disponibles via JSON sur une API RESTful. </a:t>
            </a:r>
            <a:endParaRPr/>
          </a:p>
          <a:p>
            <a:pPr marL="228600" lvl="0" indent="-228600" algn="l" rtl="0">
              <a:lnSpc>
                <a:spcPct val="90000"/>
              </a:lnSpc>
              <a:spcBef>
                <a:spcPts val="1800"/>
              </a:spcBef>
              <a:spcAft>
                <a:spcPts val="0"/>
              </a:spcAft>
              <a:buClr>
                <a:schemeClr val="dk1"/>
              </a:buClr>
              <a:buSzPts val="2000"/>
              <a:buChar char="▪"/>
            </a:pPr>
            <a:r>
              <a:rPr lang="en-US"/>
              <a:t>Les capacités de recherche sont soutenues par un moteur Apache Lucene, qui lui permet d'indexer dynamiquement les données sans connaître leur structure au préalable. </a:t>
            </a:r>
            <a:endParaRPr/>
          </a:p>
          <a:p>
            <a:pPr marL="228600" lvl="0" indent="-228600" algn="l" rtl="0">
              <a:lnSpc>
                <a:spcPct val="90000"/>
              </a:lnSpc>
              <a:spcBef>
                <a:spcPts val="1800"/>
              </a:spcBef>
              <a:spcAft>
                <a:spcPts val="0"/>
              </a:spcAft>
              <a:buClr>
                <a:schemeClr val="dk1"/>
              </a:buClr>
              <a:buSzPts val="2000"/>
              <a:buChar char="▪"/>
            </a:pPr>
            <a:r>
              <a:rPr lang="en-US"/>
              <a:t>Elasticsearch est capable d'obtenir des réponses de recherche rapides car il utilise l'indexation pour rechercher dans les textes.</a:t>
            </a:r>
            <a:endParaRPr/>
          </a:p>
        </p:txBody>
      </p:sp>
      <p:pic>
        <p:nvPicPr>
          <p:cNvPr id="321" name="Google Shape;321;p23" descr="Ã©sultat de recherche d'images pour &quot;logo elasticsearch&quot;"/>
          <p:cNvPicPr preferRelativeResize="0"/>
          <p:nvPr/>
        </p:nvPicPr>
        <p:blipFill rotWithShape="1">
          <a:blip r:embed="rId3">
            <a:alphaModFix/>
          </a:blip>
          <a:srcRect/>
          <a:stretch/>
        </p:blipFill>
        <p:spPr>
          <a:xfrm>
            <a:off x="7335959" y="76200"/>
            <a:ext cx="4843850" cy="12897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Elasticsearch: </a:t>
            </a:r>
            <a:r>
              <a:rPr lang="en-US"/>
              <a:t>principales caractéristiques </a:t>
            </a:r>
            <a:endParaRPr/>
          </a:p>
        </p:txBody>
      </p:sp>
      <p:sp>
        <p:nvSpPr>
          <p:cNvPr id="327" name="Google Shape;327;p24"/>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Il s'agit d'un storee de documents en temps réel open source distribué, évolutif et hautement disponible</a:t>
            </a:r>
            <a:endParaRPr/>
          </a:p>
          <a:p>
            <a:pPr marL="228600" lvl="0" indent="-228600" algn="l" rtl="0">
              <a:lnSpc>
                <a:spcPct val="90000"/>
              </a:lnSpc>
              <a:spcBef>
                <a:spcPts val="1800"/>
              </a:spcBef>
              <a:spcAft>
                <a:spcPts val="0"/>
              </a:spcAft>
              <a:buClr>
                <a:schemeClr val="dk1"/>
              </a:buClr>
              <a:buSzPts val="2000"/>
              <a:buChar char="▪"/>
            </a:pPr>
            <a:r>
              <a:rPr lang="en-US"/>
              <a:t>Il fournit des capacités de recherche et d'analyse en temps réel</a:t>
            </a:r>
            <a:endParaRPr/>
          </a:p>
          <a:p>
            <a:pPr marL="228600" lvl="0" indent="-228600" algn="l" rtl="0">
              <a:lnSpc>
                <a:spcPct val="90000"/>
              </a:lnSpc>
              <a:spcBef>
                <a:spcPts val="1800"/>
              </a:spcBef>
              <a:spcAft>
                <a:spcPts val="0"/>
              </a:spcAft>
              <a:buClr>
                <a:schemeClr val="dk1"/>
              </a:buClr>
              <a:buSzPts val="2000"/>
              <a:buChar char="▪"/>
            </a:pPr>
            <a:r>
              <a:rPr lang="en-US"/>
              <a:t>Il fournit une API RESTful sophistiquée pour jouer avec la recherche, et diverses fonctionnalités, telles que la recherche multilingue, la géolocalisation, la saisie semi-automatique, les suggestions contextuelles de didacticiel et les extraits de résultats</a:t>
            </a:r>
            <a:endParaRPr/>
          </a:p>
          <a:p>
            <a:pPr marL="228600" lvl="0" indent="-228600" algn="l" rtl="0">
              <a:lnSpc>
                <a:spcPct val="90000"/>
              </a:lnSpc>
              <a:spcBef>
                <a:spcPts val="1800"/>
              </a:spcBef>
              <a:spcAft>
                <a:spcPts val="0"/>
              </a:spcAft>
              <a:buClr>
                <a:schemeClr val="dk1"/>
              </a:buClr>
              <a:buSzPts val="2000"/>
              <a:buChar char="▪"/>
            </a:pPr>
            <a:r>
              <a:rPr lang="en-US"/>
              <a:t>Il peut être mis à l'échelle horizontalement facilement et fournit des intégrations faciles avec des infrastructures basées sur le cloud, telles que AWS</a:t>
            </a:r>
            <a:endParaRPr/>
          </a:p>
        </p:txBody>
      </p:sp>
      <p:pic>
        <p:nvPicPr>
          <p:cNvPr id="330" name="Google Shape;330;p24" descr="Ã©sultat de recherche d'images pour &quot;logo elasticsearch&quot;"/>
          <p:cNvPicPr preferRelativeResize="0"/>
          <p:nvPr/>
        </p:nvPicPr>
        <p:blipFill rotWithShape="1">
          <a:blip r:embed="rId3">
            <a:alphaModFix/>
          </a:blip>
          <a:srcRect/>
          <a:stretch/>
        </p:blipFill>
        <p:spPr>
          <a:xfrm>
            <a:off x="7463975" y="76200"/>
            <a:ext cx="4843850" cy="12897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5"/>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Elasticsearch use cases</a:t>
            </a:r>
            <a:endParaRPr/>
          </a:p>
        </p:txBody>
      </p:sp>
      <p:sp>
        <p:nvSpPr>
          <p:cNvPr id="336" name="Google Shape;336;p25"/>
          <p:cNvSpPr txBox="1">
            <a:spLocks noGrp="1"/>
          </p:cNvSpPr>
          <p:nvPr>
            <p:ph sz="half" idx="1"/>
          </p:nvPr>
        </p:nvSpPr>
        <p:spPr>
          <a:xfrm>
            <a:off x="1328927" y="1879600"/>
            <a:ext cx="10373887" cy="4749800"/>
          </a:xfrm>
          <a:prstGeom prst="rect">
            <a:avLst/>
          </a:prstGeom>
          <a:noFill/>
          <a:ln>
            <a:noFill/>
          </a:ln>
        </p:spPr>
        <p:txBody>
          <a:bodyPr spcFirstLastPara="1" wrap="square" lIns="0" tIns="45700" rIns="0" bIns="45700" anchor="t" anchorCtr="0">
            <a:normAutofit/>
          </a:bodyPr>
          <a:lstStyle/>
          <a:p>
            <a:pPr marL="228600" lvl="0" indent="-228600" algn="l" rtl="0">
              <a:lnSpc>
                <a:spcPct val="80000"/>
              </a:lnSpc>
              <a:spcBef>
                <a:spcPts val="0"/>
              </a:spcBef>
              <a:spcAft>
                <a:spcPts val="0"/>
              </a:spcAft>
              <a:buClr>
                <a:schemeClr val="dk1"/>
              </a:buClr>
              <a:buSzPts val="2000"/>
              <a:buChar char="▪"/>
            </a:pPr>
            <a:r>
              <a:rPr lang="en-US" b="1" dirty="0" err="1" smtClean="0"/>
              <a:t>Wikipédia</a:t>
            </a:r>
            <a:r>
              <a:rPr lang="en-US" dirty="0" err="1" smtClean="0"/>
              <a:t>recherche</a:t>
            </a:r>
            <a:r>
              <a:rPr lang="en-US" dirty="0" smtClean="0"/>
              <a:t> </a:t>
            </a:r>
            <a:r>
              <a:rPr lang="en-US" dirty="0"/>
              <a:t>en </a:t>
            </a:r>
            <a:r>
              <a:rPr lang="en-US" dirty="0" err="1"/>
              <a:t>texte</a:t>
            </a:r>
            <a:r>
              <a:rPr lang="en-US" dirty="0"/>
              <a:t> </a:t>
            </a:r>
            <a:r>
              <a:rPr lang="en-US" dirty="0" err="1"/>
              <a:t>intégral</a:t>
            </a:r>
            <a:r>
              <a:rPr lang="en-US" dirty="0"/>
              <a:t> et </a:t>
            </a:r>
            <a:r>
              <a:rPr lang="en-US" dirty="0" err="1"/>
              <a:t>fournir</a:t>
            </a:r>
            <a:r>
              <a:rPr lang="en-US" dirty="0"/>
              <a:t> </a:t>
            </a:r>
            <a:r>
              <a:rPr lang="en-US" dirty="0" smtClean="0"/>
              <a:t>des </a:t>
            </a:r>
            <a:r>
              <a:rPr lang="en-US" dirty="0"/>
              <a:t>suggestions </a:t>
            </a:r>
            <a:r>
              <a:rPr lang="en-US" b="1" dirty="0"/>
              <a:t>search-as-you-type</a:t>
            </a:r>
            <a:r>
              <a:rPr lang="en-US" dirty="0"/>
              <a:t>, et </a:t>
            </a:r>
            <a:r>
              <a:rPr lang="en-US" b="1" dirty="0"/>
              <a:t>did-you-mean</a:t>
            </a:r>
            <a:r>
              <a:rPr lang="en-US" dirty="0"/>
              <a:t>.</a:t>
            </a:r>
            <a:endParaRPr dirty="0"/>
          </a:p>
          <a:p>
            <a:pPr marL="228600" lvl="0" indent="-228600" algn="l" rtl="0">
              <a:lnSpc>
                <a:spcPct val="80000"/>
              </a:lnSpc>
              <a:spcBef>
                <a:spcPts val="1800"/>
              </a:spcBef>
              <a:spcAft>
                <a:spcPts val="0"/>
              </a:spcAft>
              <a:buClr>
                <a:schemeClr val="dk1"/>
              </a:buClr>
              <a:buSzPts val="2000"/>
              <a:buChar char="▪"/>
            </a:pPr>
            <a:r>
              <a:rPr lang="en-US" b="1" dirty="0"/>
              <a:t>The Guardian</a:t>
            </a:r>
            <a:r>
              <a:rPr lang="en-US" dirty="0"/>
              <a:t>: </a:t>
            </a:r>
            <a:r>
              <a:rPr lang="en-US" dirty="0" smtClean="0"/>
              <a:t>40 </a:t>
            </a:r>
            <a:r>
              <a:rPr lang="en-US" dirty="0"/>
              <a:t>millions de documents par jour, </a:t>
            </a:r>
            <a:r>
              <a:rPr lang="en-US" dirty="0" err="1"/>
              <a:t>fournir</a:t>
            </a:r>
            <a:r>
              <a:rPr lang="en-US" dirty="0"/>
              <a:t> des analyses en temps </a:t>
            </a:r>
            <a:r>
              <a:rPr lang="en-US" dirty="0" err="1"/>
              <a:t>réel</a:t>
            </a:r>
            <a:r>
              <a:rPr lang="en-US" dirty="0"/>
              <a:t> du </a:t>
            </a:r>
            <a:r>
              <a:rPr lang="en-US" dirty="0" err="1"/>
              <a:t>trafic</a:t>
            </a:r>
            <a:r>
              <a:rPr lang="en-US" dirty="0"/>
              <a:t> </a:t>
            </a:r>
            <a:r>
              <a:rPr lang="en-US" dirty="0" smtClean="0"/>
              <a:t>et </a:t>
            </a:r>
            <a:r>
              <a:rPr lang="en-US" dirty="0"/>
              <a:t>aider </a:t>
            </a:r>
            <a:r>
              <a:rPr lang="en-US" dirty="0" err="1"/>
              <a:t>à</a:t>
            </a:r>
            <a:r>
              <a:rPr lang="en-US" dirty="0"/>
              <a:t> </a:t>
            </a:r>
            <a:r>
              <a:rPr lang="en-US" dirty="0" err="1" smtClean="0"/>
              <a:t>comprendre</a:t>
            </a:r>
            <a:r>
              <a:rPr lang="en-US" dirty="0" smtClean="0"/>
              <a:t> </a:t>
            </a:r>
            <a:r>
              <a:rPr lang="en-US" dirty="0" err="1"/>
              <a:t>l'engagement</a:t>
            </a:r>
            <a:r>
              <a:rPr lang="en-US" dirty="0"/>
              <a:t> du public.</a:t>
            </a:r>
            <a:endParaRPr dirty="0"/>
          </a:p>
          <a:p>
            <a:pPr marL="228600" lvl="0" indent="-228600" algn="l" rtl="0">
              <a:lnSpc>
                <a:spcPct val="80000"/>
              </a:lnSpc>
              <a:spcBef>
                <a:spcPts val="1800"/>
              </a:spcBef>
              <a:spcAft>
                <a:spcPts val="0"/>
              </a:spcAft>
              <a:buClr>
                <a:schemeClr val="dk1"/>
              </a:buClr>
              <a:buSzPts val="2000"/>
              <a:buChar char="▪"/>
            </a:pPr>
            <a:r>
              <a:rPr lang="en-US" b="1" dirty="0" err="1"/>
              <a:t>StumbleUpon</a:t>
            </a:r>
            <a:r>
              <a:rPr lang="en-US" dirty="0"/>
              <a:t>: </a:t>
            </a:r>
            <a:r>
              <a:rPr lang="en-US" dirty="0" err="1" smtClean="0"/>
              <a:t>propulser</a:t>
            </a:r>
            <a:r>
              <a:rPr lang="en-US" dirty="0" smtClean="0"/>
              <a:t> </a:t>
            </a:r>
            <a:r>
              <a:rPr lang="en-US" dirty="0"/>
              <a:t>des </a:t>
            </a:r>
            <a:r>
              <a:rPr lang="en-US" dirty="0" err="1"/>
              <a:t>recherches</a:t>
            </a:r>
            <a:r>
              <a:rPr lang="en-US" dirty="0"/>
              <a:t> </a:t>
            </a:r>
            <a:r>
              <a:rPr lang="en-US" dirty="0" err="1"/>
              <a:t>intelligentes</a:t>
            </a:r>
            <a:r>
              <a:rPr lang="en-US" dirty="0"/>
              <a:t> </a:t>
            </a:r>
            <a:r>
              <a:rPr lang="en-US" dirty="0" err="1"/>
              <a:t>sur</a:t>
            </a:r>
            <a:r>
              <a:rPr lang="en-US" dirty="0"/>
              <a:t> </a:t>
            </a:r>
            <a:r>
              <a:rPr lang="en-US" dirty="0" err="1"/>
              <a:t>sa</a:t>
            </a:r>
            <a:r>
              <a:rPr lang="en-US" dirty="0"/>
              <a:t> plate-</a:t>
            </a:r>
            <a:r>
              <a:rPr lang="en-US" dirty="0" err="1"/>
              <a:t>forme</a:t>
            </a:r>
            <a:r>
              <a:rPr lang="en-US" dirty="0"/>
              <a:t> et </a:t>
            </a:r>
            <a:r>
              <a:rPr lang="en-US" dirty="0" err="1"/>
              <a:t>fournir</a:t>
            </a:r>
            <a:r>
              <a:rPr lang="en-US" dirty="0"/>
              <a:t> </a:t>
            </a:r>
            <a:r>
              <a:rPr lang="en-US" dirty="0" err="1"/>
              <a:t>d'excellentes</a:t>
            </a:r>
            <a:r>
              <a:rPr lang="en-US" dirty="0"/>
              <a:t> </a:t>
            </a:r>
            <a:r>
              <a:rPr lang="en-US" dirty="0" err="1"/>
              <a:t>recommandations</a:t>
            </a:r>
            <a:r>
              <a:rPr lang="en-US" dirty="0"/>
              <a:t> </a:t>
            </a:r>
            <a:r>
              <a:rPr lang="en-US" dirty="0" err="1"/>
              <a:t>à</a:t>
            </a:r>
            <a:r>
              <a:rPr lang="en-US" dirty="0"/>
              <a:t> des millions de clients.</a:t>
            </a:r>
            <a:endParaRPr dirty="0"/>
          </a:p>
          <a:p>
            <a:pPr marL="228600" lvl="0" indent="-228600" algn="l" rtl="0">
              <a:lnSpc>
                <a:spcPct val="80000"/>
              </a:lnSpc>
              <a:spcBef>
                <a:spcPts val="1800"/>
              </a:spcBef>
              <a:spcAft>
                <a:spcPts val="0"/>
              </a:spcAft>
              <a:buClr>
                <a:schemeClr val="dk1"/>
              </a:buClr>
              <a:buSzPts val="2000"/>
              <a:buChar char="▪"/>
            </a:pPr>
            <a:r>
              <a:rPr lang="en-US" b="1" dirty="0" err="1"/>
              <a:t>SoundCloud</a:t>
            </a:r>
            <a:r>
              <a:rPr lang="en-US" dirty="0"/>
              <a:t>: </a:t>
            </a:r>
            <a:r>
              <a:rPr lang="en-US" dirty="0" err="1" smtClean="0"/>
              <a:t>fournir</a:t>
            </a:r>
            <a:r>
              <a:rPr lang="en-US" dirty="0" smtClean="0"/>
              <a:t> </a:t>
            </a:r>
            <a:r>
              <a:rPr lang="en-US" dirty="0"/>
              <a:t>des </a:t>
            </a:r>
            <a:r>
              <a:rPr lang="en-US" dirty="0" err="1"/>
              <a:t>capacités</a:t>
            </a:r>
            <a:r>
              <a:rPr lang="en-US" dirty="0"/>
              <a:t> de </a:t>
            </a:r>
            <a:r>
              <a:rPr lang="en-US" dirty="0" err="1"/>
              <a:t>recherche</a:t>
            </a:r>
            <a:r>
              <a:rPr lang="en-US" dirty="0"/>
              <a:t> en temps </a:t>
            </a:r>
            <a:r>
              <a:rPr lang="en-US" dirty="0" err="1"/>
              <a:t>réel</a:t>
            </a:r>
            <a:r>
              <a:rPr lang="en-US" dirty="0"/>
              <a:t> </a:t>
            </a:r>
            <a:r>
              <a:rPr lang="en-US" dirty="0" err="1"/>
              <a:t>à</a:t>
            </a:r>
            <a:r>
              <a:rPr lang="en-US" dirty="0"/>
              <a:t> des millions </a:t>
            </a:r>
            <a:r>
              <a:rPr lang="en-US" dirty="0" err="1"/>
              <a:t>d'utilisateurs</a:t>
            </a:r>
            <a:r>
              <a:rPr lang="en-US" dirty="0"/>
              <a:t> </a:t>
            </a:r>
            <a:r>
              <a:rPr lang="en-US" dirty="0" err="1"/>
              <a:t>à</a:t>
            </a:r>
            <a:r>
              <a:rPr lang="en-US" dirty="0"/>
              <a:t> travers les zones </a:t>
            </a:r>
            <a:r>
              <a:rPr lang="en-US" dirty="0" err="1"/>
              <a:t>géographiques</a:t>
            </a:r>
            <a:r>
              <a:rPr lang="en-US" dirty="0"/>
              <a:t>.</a:t>
            </a:r>
            <a:endParaRPr dirty="0"/>
          </a:p>
          <a:p>
            <a:pPr marL="228600" lvl="0" indent="-228600" algn="l" rtl="0">
              <a:lnSpc>
                <a:spcPct val="80000"/>
              </a:lnSpc>
              <a:spcBef>
                <a:spcPts val="1800"/>
              </a:spcBef>
              <a:spcAft>
                <a:spcPts val="0"/>
              </a:spcAft>
              <a:buClr>
                <a:schemeClr val="dk1"/>
              </a:buClr>
              <a:buSzPts val="2000"/>
              <a:buChar char="▪"/>
            </a:pPr>
            <a:r>
              <a:rPr lang="en-US" b="1" dirty="0" err="1"/>
              <a:t>GitHub</a:t>
            </a:r>
            <a:r>
              <a:rPr lang="en-US" dirty="0"/>
              <a:t>: </a:t>
            </a:r>
            <a:r>
              <a:rPr lang="en-US" dirty="0" smtClean="0"/>
              <a:t>indexer </a:t>
            </a:r>
            <a:r>
              <a:rPr lang="en-US" dirty="0"/>
              <a:t>plus de 8 millions de </a:t>
            </a:r>
            <a:r>
              <a:rPr lang="en-US" dirty="0" err="1"/>
              <a:t>référentiels</a:t>
            </a:r>
            <a:r>
              <a:rPr lang="en-US" dirty="0"/>
              <a:t> de </a:t>
            </a:r>
            <a:r>
              <a:rPr lang="en-US" dirty="0" smtClean="0"/>
              <a:t>code</a:t>
            </a:r>
            <a:endParaRPr dirty="0"/>
          </a:p>
        </p:txBody>
      </p:sp>
      <p:pic>
        <p:nvPicPr>
          <p:cNvPr id="339" name="Google Shape;339;p25" descr="Ã©sultat de recherche d'images pour &quot;logo wikipedia&quot;"/>
          <p:cNvPicPr preferRelativeResize="0"/>
          <p:nvPr/>
        </p:nvPicPr>
        <p:blipFill rotWithShape="1">
          <a:blip r:embed="rId3">
            <a:alphaModFix/>
          </a:blip>
          <a:srcRect/>
          <a:stretch/>
        </p:blipFill>
        <p:spPr>
          <a:xfrm>
            <a:off x="0" y="1173162"/>
            <a:ext cx="1104900" cy="1268405"/>
          </a:xfrm>
          <a:prstGeom prst="rect">
            <a:avLst/>
          </a:prstGeom>
          <a:noFill/>
          <a:ln>
            <a:noFill/>
          </a:ln>
        </p:spPr>
      </p:pic>
      <p:pic>
        <p:nvPicPr>
          <p:cNvPr id="340" name="Google Shape;340;p25" descr="Ã©sultat de recherche d'images pour &quot;logo The Guardian&quot;"/>
          <p:cNvPicPr preferRelativeResize="0"/>
          <p:nvPr/>
        </p:nvPicPr>
        <p:blipFill rotWithShape="1">
          <a:blip r:embed="rId4">
            <a:alphaModFix/>
          </a:blip>
          <a:srcRect/>
          <a:stretch/>
        </p:blipFill>
        <p:spPr>
          <a:xfrm>
            <a:off x="54864" y="2868605"/>
            <a:ext cx="1104900" cy="363696"/>
          </a:xfrm>
          <a:prstGeom prst="rect">
            <a:avLst/>
          </a:prstGeom>
          <a:noFill/>
          <a:ln>
            <a:noFill/>
          </a:ln>
        </p:spPr>
      </p:pic>
      <p:pic>
        <p:nvPicPr>
          <p:cNvPr id="341" name="Google Shape;341;p25" descr="Ã©sultat de recherche d'images pour &quot;logo StumbleUpon&quot;"/>
          <p:cNvPicPr preferRelativeResize="0"/>
          <p:nvPr/>
        </p:nvPicPr>
        <p:blipFill rotWithShape="1">
          <a:blip r:embed="rId5">
            <a:alphaModFix/>
          </a:blip>
          <a:srcRect/>
          <a:stretch/>
        </p:blipFill>
        <p:spPr>
          <a:xfrm>
            <a:off x="54864" y="3659339"/>
            <a:ext cx="896112" cy="896112"/>
          </a:xfrm>
          <a:prstGeom prst="rect">
            <a:avLst/>
          </a:prstGeom>
          <a:noFill/>
          <a:ln>
            <a:noFill/>
          </a:ln>
        </p:spPr>
      </p:pic>
      <p:pic>
        <p:nvPicPr>
          <p:cNvPr id="342" name="Google Shape;342;p25" descr="Ã©sultat de recherche d'images pour &quot;logo soundcloud&quot;"/>
          <p:cNvPicPr preferRelativeResize="0"/>
          <p:nvPr/>
        </p:nvPicPr>
        <p:blipFill rotWithShape="1">
          <a:blip r:embed="rId6">
            <a:alphaModFix/>
          </a:blip>
          <a:srcRect/>
          <a:stretch/>
        </p:blipFill>
        <p:spPr>
          <a:xfrm>
            <a:off x="54864" y="4582805"/>
            <a:ext cx="1274064" cy="726216"/>
          </a:xfrm>
          <a:prstGeom prst="rect">
            <a:avLst/>
          </a:prstGeom>
          <a:noFill/>
          <a:ln>
            <a:noFill/>
          </a:ln>
        </p:spPr>
      </p:pic>
      <p:pic>
        <p:nvPicPr>
          <p:cNvPr id="343" name="Google Shape;343;p25" descr="Ã©sultat de recherche d'images pour &quot;logo github&quot;"/>
          <p:cNvPicPr preferRelativeResize="0"/>
          <p:nvPr/>
        </p:nvPicPr>
        <p:blipFill rotWithShape="1">
          <a:blip r:embed="rId7">
            <a:alphaModFix/>
          </a:blip>
          <a:srcRect/>
          <a:stretch/>
        </p:blipFill>
        <p:spPr>
          <a:xfrm flipH="1">
            <a:off x="201335" y="5544392"/>
            <a:ext cx="811958" cy="81195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Logstash</a:t>
            </a:r>
            <a:endParaRPr/>
          </a:p>
        </p:txBody>
      </p:sp>
      <p:sp>
        <p:nvSpPr>
          <p:cNvPr id="349" name="Google Shape;349;p26"/>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a:t>Logstash est un pipeline de données qui permet de collecter, d'adapter et d'analyser une grande variété de données et d'événements structurés et non structurés générés sur différents systèmes. </a:t>
            </a:r>
            <a:endParaRPr/>
          </a:p>
          <a:p>
            <a:pPr marL="228600" lvl="0" indent="-228600" algn="l" rtl="0">
              <a:lnSpc>
                <a:spcPct val="90000"/>
              </a:lnSpc>
              <a:spcBef>
                <a:spcPts val="1800"/>
              </a:spcBef>
              <a:spcAft>
                <a:spcPts val="0"/>
              </a:spcAft>
              <a:buClr>
                <a:schemeClr val="dk1"/>
              </a:buClr>
              <a:buSzPts val="2000"/>
              <a:buChar char="▪"/>
            </a:pPr>
            <a:r>
              <a:rPr lang="en-US"/>
              <a:t>Il fournit des plugins pour se connecter à différents types de sources d'entrée et de plates-formes, et est conçu pour traiter efficacement les journaux, les événements et les sources de données non structurées pour la distribution dans une variété de sorties avec l'utilisation de ses plugins de sortie, à savoir file, stdout ou Elasticsearch.</a:t>
            </a:r>
            <a:endParaRPr/>
          </a:p>
        </p:txBody>
      </p:sp>
      <p:pic>
        <p:nvPicPr>
          <p:cNvPr id="352" name="Google Shape;352;p26" descr="Ã©sultat de recherche d'images pour &quot;logo logstash&quot;"/>
          <p:cNvPicPr preferRelativeResize="0"/>
          <p:nvPr/>
        </p:nvPicPr>
        <p:blipFill rotWithShape="1">
          <a:blip r:embed="rId3">
            <a:alphaModFix/>
          </a:blip>
          <a:srcRect/>
          <a:stretch/>
        </p:blipFill>
        <p:spPr>
          <a:xfrm>
            <a:off x="9256783" y="76200"/>
            <a:ext cx="2779464" cy="10969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7"/>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dirty="0" err="1"/>
              <a:t>Logstash</a:t>
            </a:r>
            <a:r>
              <a:rPr lang="en-US" b="1" i="1" dirty="0"/>
              <a:t>: </a:t>
            </a:r>
            <a:r>
              <a:rPr lang="en-US" i="1" dirty="0" err="1" smtClean="0"/>
              <a:t>principales</a:t>
            </a:r>
            <a:r>
              <a:rPr lang="en-US" i="1" dirty="0" smtClean="0"/>
              <a:t> </a:t>
            </a:r>
            <a:r>
              <a:rPr lang="en-US" i="1" dirty="0" err="1"/>
              <a:t>caractéristiques</a:t>
            </a:r>
            <a:endParaRPr dirty="0"/>
          </a:p>
        </p:txBody>
      </p:sp>
      <p:sp>
        <p:nvSpPr>
          <p:cNvPr id="358" name="Google Shape;358;p27"/>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80000"/>
              </a:lnSpc>
              <a:spcBef>
                <a:spcPts val="0"/>
              </a:spcBef>
              <a:spcAft>
                <a:spcPts val="0"/>
              </a:spcAft>
              <a:buClr>
                <a:schemeClr val="dk1"/>
              </a:buClr>
              <a:buSzPts val="1850"/>
              <a:buChar char="▪"/>
            </a:pPr>
            <a:r>
              <a:rPr lang="en-US" sz="1850"/>
              <a:t>Traitement centralisé des données: Logstash aide à créer un pipeline de données qui peut centraliser le traitement des données. </a:t>
            </a:r>
            <a:endParaRPr sz="1850"/>
          </a:p>
          <a:p>
            <a:pPr marL="228600" lvl="0" indent="-228600" algn="l" rtl="0">
              <a:lnSpc>
                <a:spcPct val="80000"/>
              </a:lnSpc>
              <a:spcBef>
                <a:spcPts val="1800"/>
              </a:spcBef>
              <a:spcAft>
                <a:spcPts val="0"/>
              </a:spcAft>
              <a:buClr>
                <a:schemeClr val="dk1"/>
              </a:buClr>
              <a:buSzPts val="1850"/>
              <a:buChar char="▪"/>
            </a:pPr>
            <a:r>
              <a:rPr lang="en-US" sz="1850"/>
              <a:t>Avec l'utilisation d'une variété de plugins pour l'entrée et la sortie, il peut convertir de nombreuses sources d'entrée différentes en un seul format commun.</a:t>
            </a:r>
            <a:endParaRPr/>
          </a:p>
          <a:p>
            <a:pPr marL="228600" lvl="0" indent="-228600" algn="l" rtl="0">
              <a:lnSpc>
                <a:spcPct val="80000"/>
              </a:lnSpc>
              <a:spcBef>
                <a:spcPts val="1800"/>
              </a:spcBef>
              <a:spcAft>
                <a:spcPts val="0"/>
              </a:spcAft>
              <a:buClr>
                <a:schemeClr val="dk1"/>
              </a:buClr>
              <a:buSzPts val="1850"/>
              <a:buChar char="▪"/>
            </a:pPr>
            <a:r>
              <a:rPr lang="en-US" sz="1850"/>
              <a:t>Prise en charge des formats de journaux personnalisés: les journaux écrits par différentes applications ont souvent des formats particuliers spécifiques à l'application. </a:t>
            </a:r>
            <a:endParaRPr sz="1850"/>
          </a:p>
          <a:p>
            <a:pPr marL="228600" lvl="0" indent="-228600" algn="l" rtl="0">
              <a:lnSpc>
                <a:spcPct val="80000"/>
              </a:lnSpc>
              <a:spcBef>
                <a:spcPts val="1800"/>
              </a:spcBef>
              <a:spcAft>
                <a:spcPts val="0"/>
              </a:spcAft>
              <a:buClr>
                <a:schemeClr val="dk1"/>
              </a:buClr>
              <a:buSzPts val="1850"/>
              <a:buChar char="▪"/>
            </a:pPr>
            <a:r>
              <a:rPr lang="en-US" sz="1850"/>
              <a:t>Logstash permet d'analyser et de traiter des formats personnalisés à grande échelle. </a:t>
            </a:r>
            <a:endParaRPr sz="1850"/>
          </a:p>
          <a:p>
            <a:pPr marL="228600" lvl="0" indent="-228600" algn="l" rtl="0">
              <a:lnSpc>
                <a:spcPct val="80000"/>
              </a:lnSpc>
              <a:spcBef>
                <a:spcPts val="1800"/>
              </a:spcBef>
              <a:spcAft>
                <a:spcPts val="0"/>
              </a:spcAft>
              <a:buClr>
                <a:schemeClr val="dk1"/>
              </a:buClr>
              <a:buSzPts val="1850"/>
              <a:buChar char="▪"/>
            </a:pPr>
            <a:r>
              <a:rPr lang="en-US" sz="1850"/>
              <a:t>Il fournit un support pour écrire vos propres filtres pour la tokenisation et fournit également des filtres prêts à l'emploi.</a:t>
            </a:r>
            <a:endParaRPr/>
          </a:p>
          <a:p>
            <a:pPr marL="228600" lvl="0" indent="-228600" algn="l" rtl="0">
              <a:lnSpc>
                <a:spcPct val="80000"/>
              </a:lnSpc>
              <a:spcBef>
                <a:spcPts val="1800"/>
              </a:spcBef>
              <a:spcAft>
                <a:spcPts val="0"/>
              </a:spcAft>
              <a:buClr>
                <a:schemeClr val="dk1"/>
              </a:buClr>
              <a:buSzPts val="1850"/>
              <a:buChar char="▪"/>
            </a:pPr>
            <a:r>
              <a:rPr lang="en-US" sz="1850"/>
              <a:t>Développement de plugins: des plugins personnalisés peuvent être développés et publiés, et il existe déjà une grande variété de plugins personnalisés</a:t>
            </a:r>
            <a:endParaRPr sz="1850"/>
          </a:p>
        </p:txBody>
      </p:sp>
      <p:pic>
        <p:nvPicPr>
          <p:cNvPr id="361" name="Google Shape;361;p27" descr="Ã©sultat de recherche d'images pour &quot;logo logstash&quot;"/>
          <p:cNvPicPr preferRelativeResize="0"/>
          <p:nvPr/>
        </p:nvPicPr>
        <p:blipFill rotWithShape="1">
          <a:blip r:embed="rId3">
            <a:alphaModFix/>
          </a:blip>
          <a:srcRect/>
          <a:stretch/>
        </p:blipFill>
        <p:spPr>
          <a:xfrm>
            <a:off x="9256783" y="76200"/>
            <a:ext cx="2779464" cy="10969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8"/>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Kibana</a:t>
            </a:r>
            <a:endParaRPr/>
          </a:p>
        </p:txBody>
      </p:sp>
      <p:sp>
        <p:nvSpPr>
          <p:cNvPr id="367" name="Google Shape;367;p28"/>
          <p:cNvSpPr txBox="1">
            <a:spLocks noGrp="1"/>
          </p:cNvSpPr>
          <p:nvPr>
            <p:ph sz="half" idx="1"/>
          </p:nvPr>
        </p:nvSpPr>
        <p:spPr>
          <a:prstGeom prst="rect">
            <a:avLst/>
          </a:prstGeom>
          <a:noFill/>
          <a:ln>
            <a:noFill/>
          </a:ln>
        </p:spPr>
        <p:txBody>
          <a:bodyPr spcFirstLastPara="1" wrap="square" lIns="0" tIns="45700" rIns="0" bIns="45700" anchor="t" anchorCtr="0">
            <a:noAutofit/>
          </a:bodyPr>
          <a:lstStyle/>
          <a:p>
            <a:pPr marL="228600" lvl="0" indent="-228600" algn="l" rtl="0">
              <a:lnSpc>
                <a:spcPct val="80000"/>
              </a:lnSpc>
              <a:spcBef>
                <a:spcPts val="0"/>
              </a:spcBef>
              <a:spcAft>
                <a:spcPts val="0"/>
              </a:spcAft>
              <a:buClr>
                <a:schemeClr val="dk1"/>
              </a:buClr>
              <a:buSzPts val="1850"/>
              <a:buChar char="▪"/>
            </a:pPr>
            <a:r>
              <a:rPr lang="en-US" sz="2000"/>
              <a:t>Kibana</a:t>
            </a:r>
            <a:r>
              <a:rPr lang="en-US" sz="2000" dirty="0"/>
              <a:t> </a:t>
            </a:r>
            <a:r>
              <a:rPr lang="en-US" sz="2000" dirty="0" err="1"/>
              <a:t>est</a:t>
            </a:r>
            <a:r>
              <a:rPr lang="en-US" sz="2000" dirty="0"/>
              <a:t> </a:t>
            </a:r>
            <a:r>
              <a:rPr lang="en-US" sz="2000" dirty="0" err="1"/>
              <a:t>une</a:t>
            </a:r>
            <a:r>
              <a:rPr lang="en-US" sz="2000" dirty="0"/>
              <a:t> plate-</a:t>
            </a:r>
            <a:r>
              <a:rPr lang="en-US" sz="2000" dirty="0" err="1"/>
              <a:t>forme</a:t>
            </a:r>
            <a:r>
              <a:rPr lang="en-US" sz="2000" dirty="0"/>
              <a:t> de </a:t>
            </a:r>
            <a:r>
              <a:rPr lang="en-US" sz="2000" dirty="0" err="1"/>
              <a:t>visualisation</a:t>
            </a:r>
            <a:r>
              <a:rPr lang="en-US" sz="2000" dirty="0"/>
              <a:t> de </a:t>
            </a:r>
            <a:r>
              <a:rPr lang="en-US" sz="2000" dirty="0" err="1"/>
              <a:t>données</a:t>
            </a:r>
            <a:r>
              <a:rPr lang="en-US" sz="2000" dirty="0"/>
              <a:t> sous </a:t>
            </a:r>
            <a:r>
              <a:rPr lang="en-US" sz="2000" dirty="0" err="1"/>
              <a:t>licence</a:t>
            </a:r>
            <a:r>
              <a:rPr lang="en-US" sz="2000" dirty="0"/>
              <a:t> open source Apache 2.0 </a:t>
            </a:r>
            <a:endParaRPr sz="2000" dirty="0"/>
          </a:p>
          <a:p>
            <a:pPr marL="228600" lvl="0" indent="-228600" algn="l" rtl="0">
              <a:lnSpc>
                <a:spcPct val="80000"/>
              </a:lnSpc>
              <a:spcBef>
                <a:spcPts val="1800"/>
              </a:spcBef>
              <a:spcAft>
                <a:spcPts val="0"/>
              </a:spcAft>
              <a:buClr>
                <a:schemeClr val="dk1"/>
              </a:buClr>
              <a:buSzPts val="1850"/>
              <a:buChar char="▪"/>
            </a:pPr>
            <a:r>
              <a:rPr lang="en-US" sz="2000" dirty="0"/>
              <a:t>aide </a:t>
            </a:r>
            <a:r>
              <a:rPr lang="en-US" sz="2000" dirty="0" err="1"/>
              <a:t>à</a:t>
            </a:r>
            <a:r>
              <a:rPr lang="en-US" sz="2000" dirty="0"/>
              <a:t> </a:t>
            </a:r>
            <a:r>
              <a:rPr lang="en-US" sz="2000" dirty="0" err="1"/>
              <a:t>visualiser</a:t>
            </a:r>
            <a:r>
              <a:rPr lang="en-US" sz="2000" dirty="0"/>
              <a:t> tout type de </a:t>
            </a:r>
            <a:r>
              <a:rPr lang="en-US" sz="2000" dirty="0" err="1"/>
              <a:t>données</a:t>
            </a:r>
            <a:r>
              <a:rPr lang="en-US" sz="2000" dirty="0"/>
              <a:t> </a:t>
            </a:r>
            <a:r>
              <a:rPr lang="en-US" sz="2000" dirty="0" err="1"/>
              <a:t>structurées</a:t>
            </a:r>
            <a:r>
              <a:rPr lang="en-US" sz="2000" dirty="0"/>
              <a:t> et non </a:t>
            </a:r>
            <a:r>
              <a:rPr lang="en-US" sz="2000" dirty="0" err="1"/>
              <a:t>structurées</a:t>
            </a:r>
            <a:r>
              <a:rPr lang="en-US" sz="2000" dirty="0"/>
              <a:t> </a:t>
            </a:r>
            <a:r>
              <a:rPr lang="en-US" sz="2000" dirty="0" err="1"/>
              <a:t>stockées</a:t>
            </a:r>
            <a:r>
              <a:rPr lang="en-US" sz="2000" dirty="0"/>
              <a:t> </a:t>
            </a:r>
            <a:r>
              <a:rPr lang="en-US" sz="2000" dirty="0" err="1"/>
              <a:t>dans</a:t>
            </a:r>
            <a:r>
              <a:rPr lang="en-US" sz="2000" dirty="0"/>
              <a:t> les index </a:t>
            </a:r>
            <a:r>
              <a:rPr lang="en-US" sz="2000" dirty="0" err="1"/>
              <a:t>Elasticsearch</a:t>
            </a:r>
            <a:r>
              <a:rPr lang="en-US" sz="2000" dirty="0"/>
              <a:t>. </a:t>
            </a:r>
            <a:endParaRPr sz="2000" dirty="0"/>
          </a:p>
          <a:p>
            <a:pPr marL="228600" lvl="0" indent="-228600" algn="l" rtl="0">
              <a:lnSpc>
                <a:spcPct val="80000"/>
              </a:lnSpc>
              <a:spcBef>
                <a:spcPts val="1800"/>
              </a:spcBef>
              <a:spcAft>
                <a:spcPts val="0"/>
              </a:spcAft>
              <a:buClr>
                <a:schemeClr val="dk1"/>
              </a:buClr>
              <a:buSzPts val="1850"/>
              <a:buChar char="▪"/>
            </a:pPr>
            <a:r>
              <a:rPr lang="en-US" sz="2000" dirty="0" err="1"/>
              <a:t>Kibana</a:t>
            </a:r>
            <a:r>
              <a:rPr lang="en-US" sz="2000" dirty="0"/>
              <a:t> </a:t>
            </a:r>
            <a:r>
              <a:rPr lang="en-US" sz="2000" dirty="0" err="1"/>
              <a:t>est</a:t>
            </a:r>
            <a:r>
              <a:rPr lang="en-US" sz="2000" dirty="0"/>
              <a:t> </a:t>
            </a:r>
            <a:r>
              <a:rPr lang="en-US" sz="2000" dirty="0" err="1"/>
              <a:t>entièrement</a:t>
            </a:r>
            <a:r>
              <a:rPr lang="en-US" sz="2000" dirty="0"/>
              <a:t> </a:t>
            </a:r>
            <a:r>
              <a:rPr lang="en-US" sz="2000" dirty="0" err="1"/>
              <a:t>écrit</a:t>
            </a:r>
            <a:r>
              <a:rPr lang="en-US" sz="2000" dirty="0"/>
              <a:t> en HTML et JavaScript. </a:t>
            </a:r>
            <a:endParaRPr sz="2000" dirty="0"/>
          </a:p>
          <a:p>
            <a:pPr marL="228600" lvl="0" indent="-228600" algn="l" rtl="0">
              <a:lnSpc>
                <a:spcPct val="80000"/>
              </a:lnSpc>
              <a:spcBef>
                <a:spcPts val="1800"/>
              </a:spcBef>
              <a:spcAft>
                <a:spcPts val="0"/>
              </a:spcAft>
              <a:buClr>
                <a:schemeClr val="dk1"/>
              </a:buClr>
              <a:buSzPts val="1850"/>
              <a:buChar char="▪"/>
            </a:pPr>
            <a:r>
              <a:rPr lang="en-US" sz="2000" dirty="0"/>
              <a:t>Il </a:t>
            </a:r>
            <a:r>
              <a:rPr lang="en-US" sz="2000" dirty="0" err="1"/>
              <a:t>utilise</a:t>
            </a:r>
            <a:r>
              <a:rPr lang="en-US" sz="2000" dirty="0"/>
              <a:t> les </a:t>
            </a:r>
            <a:r>
              <a:rPr lang="en-US" sz="2000" dirty="0" err="1"/>
              <a:t>puissantes</a:t>
            </a:r>
            <a:r>
              <a:rPr lang="en-US" sz="2000" dirty="0"/>
              <a:t> </a:t>
            </a:r>
            <a:r>
              <a:rPr lang="en-US" sz="2000" dirty="0" err="1"/>
              <a:t>capacités</a:t>
            </a:r>
            <a:r>
              <a:rPr lang="en-US" sz="2000" dirty="0"/>
              <a:t> de </a:t>
            </a:r>
            <a:r>
              <a:rPr lang="en-US" sz="2000" dirty="0" err="1"/>
              <a:t>recherche</a:t>
            </a:r>
            <a:r>
              <a:rPr lang="en-US" sz="2000" dirty="0"/>
              <a:t> et </a:t>
            </a:r>
            <a:r>
              <a:rPr lang="en-US" sz="2000" dirty="0" err="1"/>
              <a:t>d'indexation</a:t>
            </a:r>
            <a:r>
              <a:rPr lang="en-US" sz="2000" dirty="0"/>
              <a:t> </a:t>
            </a:r>
            <a:r>
              <a:rPr lang="en-US" sz="2000" dirty="0" err="1"/>
              <a:t>d'Elasticsearch</a:t>
            </a:r>
            <a:r>
              <a:rPr lang="en-US" sz="2000" dirty="0"/>
              <a:t> </a:t>
            </a:r>
            <a:r>
              <a:rPr lang="en-US" sz="2000" dirty="0" err="1"/>
              <a:t>exposées</a:t>
            </a:r>
            <a:r>
              <a:rPr lang="en-US" sz="2000" dirty="0"/>
              <a:t> via son API </a:t>
            </a:r>
            <a:r>
              <a:rPr lang="en-US" sz="2000" dirty="0" err="1"/>
              <a:t>RESTful</a:t>
            </a:r>
            <a:r>
              <a:rPr lang="en-US" sz="2000" dirty="0"/>
              <a:t> pour </a:t>
            </a:r>
            <a:r>
              <a:rPr lang="en-US" sz="2000" dirty="0" err="1"/>
              <a:t>afficher</a:t>
            </a:r>
            <a:r>
              <a:rPr lang="en-US" sz="2000" dirty="0"/>
              <a:t> des </a:t>
            </a:r>
            <a:r>
              <a:rPr lang="en-US" sz="2000" dirty="0" err="1"/>
              <a:t>graphiques</a:t>
            </a:r>
            <a:r>
              <a:rPr lang="en-US" sz="2000" dirty="0"/>
              <a:t> </a:t>
            </a:r>
            <a:r>
              <a:rPr lang="en-US" sz="2000" dirty="0" err="1"/>
              <a:t>puissants</a:t>
            </a:r>
            <a:r>
              <a:rPr lang="en-US" sz="2000" dirty="0"/>
              <a:t> pour les </a:t>
            </a:r>
            <a:r>
              <a:rPr lang="en-US" sz="2000" dirty="0" err="1"/>
              <a:t>utilisateurs</a:t>
            </a:r>
            <a:r>
              <a:rPr lang="en-US" sz="2000" dirty="0"/>
              <a:t> </a:t>
            </a:r>
            <a:r>
              <a:rPr lang="en-US" sz="2000" dirty="0" err="1"/>
              <a:t>finaux</a:t>
            </a:r>
            <a:r>
              <a:rPr lang="en-US" sz="2000" dirty="0"/>
              <a:t>. </a:t>
            </a:r>
            <a:endParaRPr sz="2000" dirty="0"/>
          </a:p>
          <a:p>
            <a:pPr marL="228600" lvl="0" indent="-228600" algn="l" rtl="0">
              <a:lnSpc>
                <a:spcPct val="80000"/>
              </a:lnSpc>
              <a:spcBef>
                <a:spcPts val="1800"/>
              </a:spcBef>
              <a:spcAft>
                <a:spcPts val="0"/>
              </a:spcAft>
              <a:buClr>
                <a:schemeClr val="dk1"/>
              </a:buClr>
              <a:buSzPts val="1850"/>
              <a:buChar char="▪"/>
            </a:pPr>
            <a:r>
              <a:rPr lang="en-US" sz="2000" dirty="0"/>
              <a:t>expose les </a:t>
            </a:r>
            <a:r>
              <a:rPr lang="en-US" sz="2000" dirty="0" err="1"/>
              <a:t>données</a:t>
            </a:r>
            <a:r>
              <a:rPr lang="en-US" sz="2000" dirty="0"/>
              <a:t> </a:t>
            </a:r>
            <a:r>
              <a:rPr lang="en-US" sz="2000" dirty="0" err="1"/>
              <a:t>à</a:t>
            </a:r>
            <a:r>
              <a:rPr lang="en-US" sz="2000" dirty="0"/>
              <a:t> travers de </a:t>
            </a:r>
            <a:r>
              <a:rPr lang="en-US" sz="2000" dirty="0" err="1"/>
              <a:t>histogrammes</a:t>
            </a:r>
            <a:r>
              <a:rPr lang="en-US" sz="2000" dirty="0"/>
              <a:t>, </a:t>
            </a:r>
            <a:r>
              <a:rPr lang="en-US" sz="2000" dirty="0" err="1"/>
              <a:t>géomaps</a:t>
            </a:r>
            <a:r>
              <a:rPr lang="en-US" sz="2000" dirty="0"/>
              <a:t>, </a:t>
            </a:r>
            <a:r>
              <a:rPr lang="en-US" sz="2000" dirty="0" err="1"/>
              <a:t>graphiques</a:t>
            </a:r>
            <a:r>
              <a:rPr lang="en-US" sz="2000" dirty="0"/>
              <a:t> </a:t>
            </a:r>
            <a:r>
              <a:rPr lang="en-US" sz="2000" dirty="0" err="1"/>
              <a:t>circulaires</a:t>
            </a:r>
            <a:r>
              <a:rPr lang="en-US" sz="2000" dirty="0"/>
              <a:t>, </a:t>
            </a:r>
            <a:r>
              <a:rPr lang="en-US" sz="2000" dirty="0" err="1"/>
              <a:t>graphiques</a:t>
            </a:r>
            <a:r>
              <a:rPr lang="en-US" sz="2000" dirty="0"/>
              <a:t>, tableaux, etc.</a:t>
            </a:r>
            <a:endParaRPr sz="2800" dirty="0"/>
          </a:p>
          <a:p>
            <a:pPr marL="228600" lvl="0" indent="-228600" algn="l" rtl="0">
              <a:lnSpc>
                <a:spcPct val="80000"/>
              </a:lnSpc>
              <a:spcBef>
                <a:spcPts val="1800"/>
              </a:spcBef>
              <a:spcAft>
                <a:spcPts val="0"/>
              </a:spcAft>
              <a:buClr>
                <a:schemeClr val="dk1"/>
              </a:buClr>
              <a:buSzPts val="1850"/>
              <a:buChar char="▪"/>
            </a:pPr>
            <a:r>
              <a:rPr lang="en-US" sz="2000" dirty="0" err="1"/>
              <a:t>Kibana</a:t>
            </a:r>
            <a:r>
              <a:rPr lang="en-US" sz="2000" dirty="0"/>
              <a:t> </a:t>
            </a:r>
            <a:r>
              <a:rPr lang="en-US" sz="2000" dirty="0" err="1"/>
              <a:t>facilite</a:t>
            </a:r>
            <a:r>
              <a:rPr lang="en-US" sz="2000" dirty="0"/>
              <a:t> la </a:t>
            </a:r>
            <a:r>
              <a:rPr lang="en-US" sz="2000" dirty="0" err="1"/>
              <a:t>compréhension</a:t>
            </a:r>
            <a:r>
              <a:rPr lang="en-US" sz="2000" dirty="0"/>
              <a:t> de </a:t>
            </a:r>
            <a:r>
              <a:rPr lang="en-US" sz="2000" dirty="0" err="1"/>
              <a:t>grands</a:t>
            </a:r>
            <a:r>
              <a:rPr lang="en-US" sz="2000" dirty="0"/>
              <a:t> volumes de </a:t>
            </a:r>
            <a:r>
              <a:rPr lang="en-US" sz="2000" dirty="0" err="1"/>
              <a:t>données</a:t>
            </a:r>
            <a:r>
              <a:rPr lang="en-US" sz="2000" dirty="0"/>
              <a:t>. Son interface simple </a:t>
            </a:r>
            <a:r>
              <a:rPr lang="en-US" sz="2000" dirty="0" err="1"/>
              <a:t>basée</a:t>
            </a:r>
            <a:r>
              <a:rPr lang="en-US" sz="2000" dirty="0"/>
              <a:t> </a:t>
            </a:r>
            <a:r>
              <a:rPr lang="en-US" sz="2000" dirty="0" err="1"/>
              <a:t>sur</a:t>
            </a:r>
            <a:r>
              <a:rPr lang="en-US" sz="2000" dirty="0"/>
              <a:t> un </a:t>
            </a:r>
            <a:r>
              <a:rPr lang="en-US" sz="2000" dirty="0" err="1"/>
              <a:t>navigateur</a:t>
            </a:r>
            <a:r>
              <a:rPr lang="en-US" sz="2000" dirty="0"/>
              <a:t> </a:t>
            </a:r>
            <a:r>
              <a:rPr lang="en-US" sz="2000" dirty="0" err="1"/>
              <a:t>vous</a:t>
            </a:r>
            <a:r>
              <a:rPr lang="en-US" sz="2000" dirty="0"/>
              <a:t> </a:t>
            </a:r>
            <a:r>
              <a:rPr lang="en-US" sz="2000" dirty="0" err="1"/>
              <a:t>permet</a:t>
            </a:r>
            <a:r>
              <a:rPr lang="en-US" sz="2000" dirty="0"/>
              <a:t> de </a:t>
            </a:r>
            <a:r>
              <a:rPr lang="en-US" sz="2000" dirty="0" err="1"/>
              <a:t>créer</a:t>
            </a:r>
            <a:r>
              <a:rPr lang="en-US" sz="2000" dirty="0"/>
              <a:t> et de </a:t>
            </a:r>
            <a:r>
              <a:rPr lang="en-US" sz="2000" dirty="0" err="1"/>
              <a:t>partager</a:t>
            </a:r>
            <a:r>
              <a:rPr lang="en-US" sz="2000" dirty="0"/>
              <a:t> </a:t>
            </a:r>
            <a:r>
              <a:rPr lang="en-US" sz="2000" dirty="0" err="1"/>
              <a:t>rapidement</a:t>
            </a:r>
            <a:r>
              <a:rPr lang="en-US" sz="2000" dirty="0"/>
              <a:t> des tableaux de </a:t>
            </a:r>
            <a:r>
              <a:rPr lang="en-US" sz="2000" dirty="0" err="1"/>
              <a:t>bord</a:t>
            </a:r>
            <a:r>
              <a:rPr lang="en-US" sz="2000" dirty="0"/>
              <a:t> </a:t>
            </a:r>
            <a:r>
              <a:rPr lang="en-US" sz="2000" dirty="0" err="1"/>
              <a:t>dynamiques</a:t>
            </a:r>
            <a:r>
              <a:rPr lang="en-US" sz="2000" dirty="0"/>
              <a:t> qui </a:t>
            </a:r>
            <a:r>
              <a:rPr lang="en-US" sz="2000" dirty="0" err="1"/>
              <a:t>affichent</a:t>
            </a:r>
            <a:r>
              <a:rPr lang="en-US" sz="2000" dirty="0"/>
              <a:t> les modifications </a:t>
            </a:r>
            <a:r>
              <a:rPr lang="en-US" sz="2000" dirty="0" err="1"/>
              <a:t>apportées</a:t>
            </a:r>
            <a:r>
              <a:rPr lang="en-US" sz="2000" dirty="0"/>
              <a:t> aux </a:t>
            </a:r>
            <a:r>
              <a:rPr lang="en-US" sz="2000" dirty="0" err="1"/>
              <a:t>requêtes</a:t>
            </a:r>
            <a:r>
              <a:rPr lang="en-US" sz="2000" dirty="0"/>
              <a:t> </a:t>
            </a:r>
            <a:r>
              <a:rPr lang="en-US" sz="2000" dirty="0" err="1"/>
              <a:t>Elasticsearch</a:t>
            </a:r>
            <a:r>
              <a:rPr lang="en-US" sz="2000" dirty="0"/>
              <a:t> en temps </a:t>
            </a:r>
            <a:r>
              <a:rPr lang="en-US" sz="2000" dirty="0" err="1"/>
              <a:t>réel</a:t>
            </a:r>
            <a:r>
              <a:rPr lang="en-US" sz="2000" dirty="0"/>
              <a:t>.</a:t>
            </a:r>
            <a:endParaRPr sz="2000" dirty="0"/>
          </a:p>
        </p:txBody>
      </p:sp>
      <p:pic>
        <p:nvPicPr>
          <p:cNvPr id="370" name="Google Shape;370;p28" descr="Ã©sultat de recherche d'images pour &quot;logo kibana&quot;"/>
          <p:cNvPicPr preferRelativeResize="0"/>
          <p:nvPr/>
        </p:nvPicPr>
        <p:blipFill rotWithShape="1">
          <a:blip r:embed="rId3">
            <a:alphaModFix/>
          </a:blip>
          <a:srcRect/>
          <a:stretch/>
        </p:blipFill>
        <p:spPr>
          <a:xfrm>
            <a:off x="9279636" y="143668"/>
            <a:ext cx="2857500" cy="962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Qu’est-ce qu’un log?</a:t>
            </a:r>
            <a:endParaRPr/>
          </a:p>
        </p:txBody>
      </p:sp>
      <p:sp>
        <p:nvSpPr>
          <p:cNvPr id="138" name="Google Shape;138;p3"/>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80000"/>
              </a:lnSpc>
              <a:spcBef>
                <a:spcPts val="0"/>
              </a:spcBef>
              <a:spcAft>
                <a:spcPts val="0"/>
              </a:spcAft>
              <a:buClr>
                <a:schemeClr val="dk1"/>
              </a:buClr>
              <a:buSzPts val="2400"/>
              <a:buChar char="▪"/>
            </a:pPr>
            <a:r>
              <a:rPr lang="en-US" sz="2400"/>
              <a:t>Un log est un événement ou journal d’un événement à degré plus moins élevé qui est envoyé par un système, un service ou bien une application.</a:t>
            </a:r>
            <a:endParaRPr/>
          </a:p>
          <a:p>
            <a:pPr marL="228600" lvl="0" indent="-228600" algn="l" rtl="0">
              <a:lnSpc>
                <a:spcPct val="80000"/>
              </a:lnSpc>
              <a:spcBef>
                <a:spcPts val="1800"/>
              </a:spcBef>
              <a:spcAft>
                <a:spcPts val="0"/>
              </a:spcAft>
              <a:buClr>
                <a:schemeClr val="dk1"/>
              </a:buClr>
              <a:buSzPts val="2400"/>
              <a:buChar char="▪"/>
            </a:pPr>
            <a:r>
              <a:rPr lang="en-US" sz="2400"/>
              <a:t>Des </a:t>
            </a:r>
            <a:r>
              <a:rPr lang="en-US" sz="2400" b="1"/>
              <a:t>journaux de logs qui sont produits permettent</a:t>
            </a:r>
            <a:r>
              <a:rPr lang="en-US" sz="2400"/>
              <a:t> à la fois de :</a:t>
            </a:r>
            <a:endParaRPr/>
          </a:p>
          <a:p>
            <a:pPr marL="685800" lvl="1" indent="-228600" algn="l" rtl="0">
              <a:lnSpc>
                <a:spcPct val="80000"/>
              </a:lnSpc>
              <a:spcBef>
                <a:spcPts val="600"/>
              </a:spcBef>
              <a:spcAft>
                <a:spcPts val="0"/>
              </a:spcAft>
              <a:buClr>
                <a:schemeClr val="dk1"/>
              </a:buClr>
              <a:buSzPts val="2000"/>
              <a:buChar char="▪"/>
            </a:pPr>
            <a:r>
              <a:rPr lang="en-US" sz="2000"/>
              <a:t>retracer les actions et la vie d’un utilisateur,</a:t>
            </a:r>
            <a:endParaRPr/>
          </a:p>
          <a:p>
            <a:pPr marL="685800" lvl="1" indent="-228600" algn="l" rtl="0">
              <a:lnSpc>
                <a:spcPct val="80000"/>
              </a:lnSpc>
              <a:spcBef>
                <a:spcPts val="600"/>
              </a:spcBef>
              <a:spcAft>
                <a:spcPts val="0"/>
              </a:spcAft>
              <a:buClr>
                <a:schemeClr val="dk1"/>
              </a:buClr>
              <a:buSzPts val="2000"/>
              <a:buChar char="▪"/>
            </a:pPr>
            <a:r>
              <a:rPr lang="en-US" sz="2000"/>
              <a:t>identifier et de résoudre des problèmes de sécurité,</a:t>
            </a:r>
            <a:endParaRPr/>
          </a:p>
          <a:p>
            <a:pPr marL="685800" lvl="1" indent="-228600" algn="l" rtl="0">
              <a:lnSpc>
                <a:spcPct val="80000"/>
              </a:lnSpc>
              <a:spcBef>
                <a:spcPts val="600"/>
              </a:spcBef>
              <a:spcAft>
                <a:spcPts val="0"/>
              </a:spcAft>
              <a:buClr>
                <a:schemeClr val="dk1"/>
              </a:buClr>
              <a:buSzPts val="2000"/>
              <a:buChar char="▪"/>
            </a:pPr>
            <a:r>
              <a:rPr lang="en-US" sz="2000"/>
              <a:t>contribuer à l’amélioration des diagnostics des pannes et des erreurs,</a:t>
            </a:r>
            <a:endParaRPr/>
          </a:p>
          <a:p>
            <a:pPr marL="685800" lvl="1" indent="-228600" algn="l" rtl="0">
              <a:lnSpc>
                <a:spcPct val="80000"/>
              </a:lnSpc>
              <a:spcBef>
                <a:spcPts val="600"/>
              </a:spcBef>
              <a:spcAft>
                <a:spcPts val="0"/>
              </a:spcAft>
              <a:buClr>
                <a:schemeClr val="dk1"/>
              </a:buClr>
              <a:buSzPts val="2000"/>
              <a:buChar char="▪"/>
            </a:pPr>
            <a:r>
              <a:rPr lang="en-US" sz="2000"/>
              <a:t>d’analyser et de comprendre le fonctionnement d’une application ou d’un service,</a:t>
            </a:r>
            <a:endParaRPr/>
          </a:p>
          <a:p>
            <a:pPr marL="685800" lvl="1" indent="-228600" algn="l" rtl="0">
              <a:lnSpc>
                <a:spcPct val="80000"/>
              </a:lnSpc>
              <a:spcBef>
                <a:spcPts val="600"/>
              </a:spcBef>
              <a:spcAft>
                <a:spcPts val="0"/>
              </a:spcAft>
              <a:buClr>
                <a:schemeClr val="dk1"/>
              </a:buClr>
              <a:buSzPts val="2000"/>
              <a:buChar char="▪"/>
            </a:pPr>
            <a:r>
              <a:rPr lang="en-US" sz="2000"/>
              <a:t>d’expliquer les erreurs d’un sytème, d’un service ou d’une application métiers,</a:t>
            </a:r>
            <a:endParaRPr/>
          </a:p>
          <a:p>
            <a:pPr marL="685800" lvl="1" indent="-228600" algn="l" rtl="0">
              <a:lnSpc>
                <a:spcPct val="80000"/>
              </a:lnSpc>
              <a:spcBef>
                <a:spcPts val="600"/>
              </a:spcBef>
              <a:spcAft>
                <a:spcPts val="0"/>
              </a:spcAft>
              <a:buClr>
                <a:schemeClr val="dk1"/>
              </a:buClr>
              <a:buSzPts val="2000"/>
              <a:buChar char="▪"/>
            </a:pPr>
            <a:r>
              <a:rPr lang="en-US" sz="2000"/>
              <a:t>d’être </a:t>
            </a:r>
            <a:r>
              <a:rPr lang="en-US" sz="2000" b="1"/>
              <a:t>prévenus en cas de dysfonctionnement</a:t>
            </a:r>
            <a:r>
              <a:rPr lang="en-US" sz="2000"/>
              <a:t>.</a:t>
            </a:r>
            <a:endParaRPr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9"/>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Kibana: </a:t>
            </a:r>
            <a:r>
              <a:rPr lang="en-US" i="1"/>
              <a:t>principales caratéristiques</a:t>
            </a:r>
            <a:endParaRPr/>
          </a:p>
        </p:txBody>
      </p:sp>
      <p:sp>
        <p:nvSpPr>
          <p:cNvPr id="376" name="Google Shape;376;p29"/>
          <p:cNvSpPr txBox="1">
            <a:spLocks noGrp="1"/>
          </p:cNvSpPr>
          <p:nvPr>
            <p:ph sz="half" idx="1"/>
          </p:nvPr>
        </p:nvSpPr>
        <p:spPr>
          <a:prstGeom prst="rect">
            <a:avLst/>
          </a:prstGeom>
          <a:noFill/>
          <a:ln>
            <a:noFill/>
          </a:ln>
        </p:spPr>
        <p:txBody>
          <a:bodyPr spcFirstLastPara="1" wrap="square" lIns="0" tIns="45700" rIns="0" bIns="45700" anchor="t" anchorCtr="0">
            <a:normAutofit fontScale="92500" lnSpcReduction="10000"/>
          </a:bodyPr>
          <a:lstStyle/>
          <a:p>
            <a:pPr marL="228600" lvl="0" indent="-228600" algn="l" rtl="0">
              <a:lnSpc>
                <a:spcPct val="90000"/>
              </a:lnSpc>
              <a:spcBef>
                <a:spcPts val="0"/>
              </a:spcBef>
              <a:spcAft>
                <a:spcPts val="0"/>
              </a:spcAft>
              <a:buClr>
                <a:schemeClr val="dk1"/>
              </a:buClr>
              <a:buSzPts val="2000"/>
              <a:buChar char="▪"/>
            </a:pPr>
            <a:r>
              <a:rPr lang="en-US"/>
              <a:t>Il fournit des analyses flexibles et une plate-forme de visualisation pour la BI.</a:t>
            </a:r>
            <a:endParaRPr/>
          </a:p>
          <a:p>
            <a:pPr marL="228600" lvl="0" indent="-228600" algn="l" rtl="0">
              <a:lnSpc>
                <a:spcPct val="90000"/>
              </a:lnSpc>
              <a:spcBef>
                <a:spcPts val="1800"/>
              </a:spcBef>
              <a:spcAft>
                <a:spcPts val="0"/>
              </a:spcAft>
              <a:buClr>
                <a:schemeClr val="dk1"/>
              </a:buClr>
              <a:buSzPts val="2000"/>
              <a:buChar char="▪"/>
            </a:pPr>
            <a:r>
              <a:rPr lang="en-US"/>
              <a:t>Il fournit des capacités d'analyse, de récapitulation, de cartographie et de débogage en temps réel.</a:t>
            </a:r>
            <a:endParaRPr/>
          </a:p>
          <a:p>
            <a:pPr marL="228600" lvl="0" indent="-228600" algn="l" rtl="0">
              <a:lnSpc>
                <a:spcPct val="90000"/>
              </a:lnSpc>
              <a:spcBef>
                <a:spcPts val="1800"/>
              </a:spcBef>
              <a:spcAft>
                <a:spcPts val="0"/>
              </a:spcAft>
              <a:buClr>
                <a:schemeClr val="dk1"/>
              </a:buClr>
              <a:buSzPts val="2000"/>
              <a:buChar char="▪"/>
            </a:pPr>
            <a:r>
              <a:rPr lang="en-US"/>
              <a:t>Il fournit une interface intuitive et conviviale, qui est hautement personnalisable grâce à des fonctionnalités de glisser-déposer et des alignements au fur et à mesure des besoins.</a:t>
            </a:r>
            <a:endParaRPr/>
          </a:p>
          <a:p>
            <a:pPr marL="228600" lvl="0" indent="-228600" algn="l" rtl="0">
              <a:lnSpc>
                <a:spcPct val="90000"/>
              </a:lnSpc>
              <a:spcBef>
                <a:spcPts val="1800"/>
              </a:spcBef>
              <a:spcAft>
                <a:spcPts val="0"/>
              </a:spcAft>
              <a:buClr>
                <a:schemeClr val="dk1"/>
              </a:buClr>
              <a:buSzPts val="2000"/>
              <a:buChar char="▪"/>
            </a:pPr>
            <a:r>
              <a:rPr lang="en-US"/>
              <a:t>Il permet d'enregistrer le tableau de bord et de gérer plusieurs tableaux de bord. </a:t>
            </a:r>
            <a:endParaRPr/>
          </a:p>
          <a:p>
            <a:pPr marL="228600" lvl="0" indent="-228600" algn="l" rtl="0">
              <a:lnSpc>
                <a:spcPct val="90000"/>
              </a:lnSpc>
              <a:spcBef>
                <a:spcPts val="1800"/>
              </a:spcBef>
              <a:spcAft>
                <a:spcPts val="0"/>
              </a:spcAft>
              <a:buClr>
                <a:schemeClr val="dk1"/>
              </a:buClr>
              <a:buSzPts val="2000"/>
              <a:buChar char="▪"/>
            </a:pPr>
            <a:r>
              <a:rPr lang="en-US"/>
              <a:t>Les tableaux de bord peuvent être facilement partagés et intégrés dans différents systèmes.</a:t>
            </a:r>
            <a:endParaRPr/>
          </a:p>
          <a:p>
            <a:pPr marL="228600" lvl="0" indent="-228600" algn="l" rtl="0">
              <a:lnSpc>
                <a:spcPct val="90000"/>
              </a:lnSpc>
              <a:spcBef>
                <a:spcPts val="1800"/>
              </a:spcBef>
              <a:spcAft>
                <a:spcPts val="0"/>
              </a:spcAft>
              <a:buClr>
                <a:schemeClr val="dk1"/>
              </a:buClr>
              <a:buSzPts val="2000"/>
              <a:buChar char="▪"/>
            </a:pPr>
            <a:r>
              <a:rPr lang="en-US"/>
              <a:t>Il permet de partager des instantanés de journaux que vous avez déjà parcourus et isole plusieurs transactions problématiques. </a:t>
            </a:r>
            <a:endParaRPr/>
          </a:p>
        </p:txBody>
      </p:sp>
      <p:pic>
        <p:nvPicPr>
          <p:cNvPr id="379" name="Google Shape;379;p29" descr="Ã©sultat de recherche d'images pour &quot;logo kibana&quot;"/>
          <p:cNvPicPr preferRelativeResize="0"/>
          <p:nvPr/>
        </p:nvPicPr>
        <p:blipFill rotWithShape="1">
          <a:blip r:embed="rId3">
            <a:alphaModFix/>
          </a:blip>
          <a:srcRect/>
          <a:stretch/>
        </p:blipFill>
        <p:spPr>
          <a:xfrm>
            <a:off x="9279636" y="143668"/>
            <a:ext cx="2857500" cy="962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1"/>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i="1"/>
              <a:t>Présentation d’ELK</a:t>
            </a:r>
            <a:endParaRPr/>
          </a:p>
        </p:txBody>
      </p:sp>
      <p:pic>
        <p:nvPicPr>
          <p:cNvPr id="394" name="Google Shape;394;p31"/>
          <p:cNvPicPr preferRelativeResize="0">
            <a:picLocks noGrp="1"/>
          </p:cNvPicPr>
          <p:nvPr>
            <p:ph sz="half" idx="1"/>
          </p:nvPr>
        </p:nvPicPr>
        <p:blipFill rotWithShape="1">
          <a:blip r:embed="rId3">
            <a:alphaModFix/>
          </a:blip>
          <a:stretch/>
        </p:blipFill>
        <p:spPr>
          <a:xfrm>
            <a:off x="1992342" y="1879600"/>
            <a:ext cx="8235891" cy="4749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ELK Stack Architecture</a:t>
            </a:r>
            <a:endParaRPr/>
          </a:p>
        </p:txBody>
      </p:sp>
      <p:sp>
        <p:nvSpPr>
          <p:cNvPr id="403" name="Google Shape;403;p3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90000"/>
              </a:lnSpc>
              <a:spcBef>
                <a:spcPts val="0"/>
              </a:spcBef>
              <a:spcAft>
                <a:spcPts val="0"/>
              </a:spcAft>
              <a:buClr>
                <a:schemeClr val="dk1"/>
              </a:buClr>
              <a:buSzPts val="2200"/>
              <a:buChar char="▪"/>
            </a:pPr>
            <a:r>
              <a:rPr lang="en-US" sz="2200"/>
              <a:t>Les différents composants de la pile ELK ont été conçus pour interagir et jouer agréablement les uns avec les autres sans trop de configuration supplémentaire.</a:t>
            </a:r>
            <a:endParaRPr/>
          </a:p>
          <a:p>
            <a:pPr marL="228600" lvl="0" indent="-228600" algn="just" rtl="0">
              <a:lnSpc>
                <a:spcPct val="90000"/>
              </a:lnSpc>
              <a:spcBef>
                <a:spcPts val="1800"/>
              </a:spcBef>
              <a:spcAft>
                <a:spcPts val="0"/>
              </a:spcAft>
              <a:buClr>
                <a:schemeClr val="dk1"/>
              </a:buClr>
              <a:buSzPts val="2200"/>
              <a:buChar char="▪"/>
            </a:pPr>
            <a:r>
              <a:rPr lang="en-US" sz="2200"/>
              <a:t>La pile dépend énormément de l'environnement et du cas d'utilisation spécifique en question. Pour un environnement de développement de petite taille, l'architecture classique se présente comme suit:</a:t>
            </a:r>
            <a:endParaRPr sz="2200"/>
          </a:p>
        </p:txBody>
      </p:sp>
      <p:pic>
        <p:nvPicPr>
          <p:cNvPr id="405" name="Google Shape;405;p32"/>
          <p:cNvPicPr preferRelativeResize="0"/>
          <p:nvPr/>
        </p:nvPicPr>
        <p:blipFill rotWithShape="1">
          <a:blip r:embed="rId3">
            <a:alphaModFix/>
          </a:blip>
          <a:srcRect/>
          <a:stretch/>
        </p:blipFill>
        <p:spPr>
          <a:xfrm>
            <a:off x="1523431" y="3792539"/>
            <a:ext cx="9144000" cy="29289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ELK Stack Architecture</a:t>
            </a:r>
            <a:endParaRPr/>
          </a:p>
        </p:txBody>
      </p:sp>
      <p:sp>
        <p:nvSpPr>
          <p:cNvPr id="413" name="Google Shape;413;p33"/>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Clr>
                <a:schemeClr val="dk1"/>
              </a:buClr>
              <a:buSzPts val="2200"/>
              <a:buNone/>
            </a:pPr>
            <a:r>
              <a:rPr lang="en-US" sz="2200"/>
              <a:t>Pour gérer des pipelines plus complexes conçus pour gérer de grandes quantités de données en production, des composants supplémentaires sont susceptibles d'être ajoutés à votre architecture de journalisation, pour la résilience (Kafka, RabbitMQ, Redis) et la sécurité (nginx):</a:t>
            </a:r>
            <a:endParaRPr sz="2200"/>
          </a:p>
        </p:txBody>
      </p:sp>
      <p:pic>
        <p:nvPicPr>
          <p:cNvPr id="415" name="Google Shape;415;p33"/>
          <p:cNvPicPr preferRelativeResize="0"/>
          <p:nvPr/>
        </p:nvPicPr>
        <p:blipFill rotWithShape="1">
          <a:blip r:embed="rId3">
            <a:alphaModFix/>
          </a:blip>
          <a:srcRect/>
          <a:stretch/>
        </p:blipFill>
        <p:spPr>
          <a:xfrm>
            <a:off x="1104900" y="2800067"/>
            <a:ext cx="9144000" cy="37683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4"/>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a:t>
            </a:r>
            <a:endParaRPr/>
          </a:p>
        </p:txBody>
      </p:sp>
      <p:sp>
        <p:nvSpPr>
          <p:cNvPr id="423" name="Google Shape;423;p34"/>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120000"/>
              </a:lnSpc>
              <a:spcBef>
                <a:spcPts val="0"/>
              </a:spcBef>
              <a:spcAft>
                <a:spcPts val="0"/>
              </a:spcAft>
              <a:buClr>
                <a:schemeClr val="dk1"/>
              </a:buClr>
              <a:buSzPts val="2400"/>
              <a:buChar char="▪"/>
            </a:pPr>
            <a:r>
              <a:rPr lang="en-US" sz="2400"/>
              <a:t>Beats sont des expéditeurs de données open source que vous installez en tant qu'agents sur vos serveurs pour envoyer des données opérationnelles à Elasticsearch.</a:t>
            </a:r>
            <a:endParaRPr/>
          </a:p>
          <a:p>
            <a:pPr marL="228600" lvl="0" indent="-228600" algn="just" rtl="0">
              <a:lnSpc>
                <a:spcPct val="120000"/>
              </a:lnSpc>
              <a:spcBef>
                <a:spcPts val="1800"/>
              </a:spcBef>
              <a:spcAft>
                <a:spcPts val="0"/>
              </a:spcAft>
              <a:buClr>
                <a:schemeClr val="dk1"/>
              </a:buClr>
              <a:buSzPts val="2400"/>
              <a:buChar char="▪"/>
            </a:pPr>
            <a:r>
              <a:rPr lang="en-US" sz="2400"/>
              <a:t>Beats peut envoyer des données directement à Elasticsearch ou via Logstash, où vous pouvez poursuivre le traitement et améliorer les données.</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5"/>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a:t>
            </a:r>
            <a:endParaRPr/>
          </a:p>
        </p:txBody>
      </p:sp>
      <p:sp>
        <p:nvSpPr>
          <p:cNvPr id="2" name="Content Placeholder 1"/>
          <p:cNvSpPr>
            <a:spLocks noGrp="1"/>
          </p:cNvSpPr>
          <p:nvPr>
            <p:ph sz="half" idx="1"/>
          </p:nvPr>
        </p:nvSpPr>
        <p:spPr/>
        <p:txBody>
          <a:bodyPr/>
          <a:lstStyle/>
          <a:p>
            <a:pPr lvl="0"/>
            <a:r>
              <a:rPr lang="en-US" sz="2800" dirty="0" err="1">
                <a:solidFill>
                  <a:schemeClr val="dk1"/>
                </a:solidFill>
                <a:ea typeface="Arial"/>
                <a:sym typeface="Arial"/>
              </a:rPr>
              <a:t>Chaque</a:t>
            </a:r>
            <a:r>
              <a:rPr lang="en-US" sz="2800" dirty="0">
                <a:solidFill>
                  <a:schemeClr val="dk1"/>
                </a:solidFill>
                <a:ea typeface="Arial"/>
                <a:sym typeface="Arial"/>
              </a:rPr>
              <a:t> Beat </a:t>
            </a:r>
            <a:r>
              <a:rPr lang="en-US" sz="2800" dirty="0" err="1">
                <a:solidFill>
                  <a:schemeClr val="dk1"/>
                </a:solidFill>
                <a:ea typeface="Arial"/>
                <a:sym typeface="Arial"/>
              </a:rPr>
              <a:t>est</a:t>
            </a:r>
            <a:r>
              <a:rPr lang="en-US" sz="2800" dirty="0">
                <a:solidFill>
                  <a:schemeClr val="dk1"/>
                </a:solidFill>
                <a:ea typeface="Arial"/>
                <a:sym typeface="Arial"/>
              </a:rPr>
              <a:t> un </a:t>
            </a:r>
            <a:r>
              <a:rPr lang="en-US" sz="2800" dirty="0" err="1">
                <a:solidFill>
                  <a:schemeClr val="dk1"/>
                </a:solidFill>
                <a:ea typeface="Arial"/>
                <a:sym typeface="Arial"/>
              </a:rPr>
              <a:t>produit</a:t>
            </a:r>
            <a:r>
              <a:rPr lang="en-US" sz="2800" dirty="0">
                <a:solidFill>
                  <a:schemeClr val="dk1"/>
                </a:solidFill>
                <a:ea typeface="Arial"/>
                <a:sym typeface="Arial"/>
              </a:rPr>
              <a:t> installable </a:t>
            </a:r>
            <a:r>
              <a:rPr lang="en-US" sz="2800" dirty="0" err="1">
                <a:solidFill>
                  <a:schemeClr val="dk1"/>
                </a:solidFill>
                <a:ea typeface="Arial"/>
                <a:sym typeface="Arial"/>
              </a:rPr>
              <a:t>séparément</a:t>
            </a:r>
            <a:r>
              <a:rPr lang="en-US" sz="2800" dirty="0">
                <a:solidFill>
                  <a:schemeClr val="dk1"/>
                </a:solidFill>
                <a:ea typeface="Arial"/>
                <a:sym typeface="Arial"/>
              </a:rPr>
              <a:t>.</a:t>
            </a:r>
          </a:p>
          <a:p>
            <a:endParaRPr lang="fr-FR" dirty="0"/>
          </a:p>
        </p:txBody>
      </p:sp>
      <p:graphicFrame>
        <p:nvGraphicFramePr>
          <p:cNvPr id="432" name="Google Shape;432;p35"/>
          <p:cNvGraphicFramePr/>
          <p:nvPr/>
        </p:nvGraphicFramePr>
        <p:xfrm>
          <a:off x="2352674" y="2529749"/>
          <a:ext cx="7486650" cy="2667000"/>
        </p:xfrm>
        <a:graphic>
          <a:graphicData uri="http://schemas.openxmlformats.org/drawingml/2006/table">
            <a:tbl>
              <a:tblPr firstRow="1" bandRow="1">
                <a:noFill/>
                <a:tableStyleId>{9782FDE7-1305-44C6-A910-E0F7A59AA5AE}</a:tableStyleId>
              </a:tblPr>
              <a:tblGrid>
                <a:gridCol w="2691775"/>
                <a:gridCol w="4794875"/>
              </a:tblGrid>
              <a:tr h="370850">
                <a:tc>
                  <a:txBody>
                    <a:bodyPr/>
                    <a:lstStyle/>
                    <a:p>
                      <a:pPr marL="0" marR="0" lvl="0" indent="0" algn="l" rtl="0">
                        <a:spcBef>
                          <a:spcPts val="0"/>
                        </a:spcBef>
                        <a:spcAft>
                          <a:spcPts val="0"/>
                        </a:spcAft>
                        <a:buNone/>
                      </a:pPr>
                      <a:r>
                        <a:rPr lang="en-US" sz="2000" u="none" strike="noStrike" cap="none"/>
                        <a:t>Elastic Beats </a:t>
                      </a:r>
                      <a:endParaRPr/>
                    </a:p>
                  </a:txBody>
                  <a:tcPr marL="38100" marR="38100" marT="38100" marB="38100"/>
                </a:tc>
                <a:tc>
                  <a:txBody>
                    <a:bodyPr/>
                    <a:lstStyle/>
                    <a:p>
                      <a:pPr marL="0" marR="0" lvl="0" indent="0" algn="l" rtl="0">
                        <a:spcBef>
                          <a:spcPts val="0"/>
                        </a:spcBef>
                        <a:spcAft>
                          <a:spcPts val="0"/>
                        </a:spcAft>
                        <a:buNone/>
                      </a:pPr>
                      <a:r>
                        <a:rPr lang="en-US" sz="2000" u="none" strike="noStrike" cap="none"/>
                        <a:t>To capture</a:t>
                      </a:r>
                      <a:endParaRPr/>
                    </a:p>
                  </a:txBody>
                  <a:tcPr marL="38100" marR="38100" marT="38100" marB="38100"/>
                </a:tc>
              </a:tr>
              <a:tr h="370850">
                <a:tc>
                  <a:txBody>
                    <a:bodyPr/>
                    <a:lstStyle/>
                    <a:p>
                      <a:pPr marL="0" marR="0" lvl="0" indent="0" algn="l" rtl="0">
                        <a:spcBef>
                          <a:spcPts val="0"/>
                        </a:spcBef>
                        <a:spcAft>
                          <a:spcPts val="0"/>
                        </a:spcAft>
                        <a:buNone/>
                      </a:pPr>
                      <a:r>
                        <a:rPr lang="en-US" sz="2000" u="none" strike="noStrike" cap="none"/>
                        <a:t>Auditbeat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Audit data</a:t>
                      </a:r>
                      <a:endParaRPr/>
                    </a:p>
                  </a:txBody>
                  <a:tcPr marL="38100" marR="38100" marT="38100" marB="38100"/>
                </a:tc>
              </a:tr>
              <a:tr h="370850">
                <a:tc>
                  <a:txBody>
                    <a:bodyPr/>
                    <a:lstStyle/>
                    <a:p>
                      <a:pPr marL="0" marR="0" lvl="0" indent="0" algn="l" rtl="0">
                        <a:spcBef>
                          <a:spcPts val="0"/>
                        </a:spcBef>
                        <a:spcAft>
                          <a:spcPts val="0"/>
                        </a:spcAft>
                        <a:buNone/>
                      </a:pPr>
                      <a:r>
                        <a:rPr lang="en-US" sz="2000" u="none" strike="noStrike" cap="none"/>
                        <a:t>Filebeat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Log files</a:t>
                      </a:r>
                      <a:endParaRPr/>
                    </a:p>
                  </a:txBody>
                  <a:tcPr marL="38100" marR="38100" marT="38100" marB="38100"/>
                </a:tc>
              </a:tr>
              <a:tr h="370850">
                <a:tc>
                  <a:txBody>
                    <a:bodyPr/>
                    <a:lstStyle/>
                    <a:p>
                      <a:pPr marL="0" marR="0" lvl="0" indent="0" algn="l" rtl="0">
                        <a:spcBef>
                          <a:spcPts val="0"/>
                        </a:spcBef>
                        <a:spcAft>
                          <a:spcPts val="0"/>
                        </a:spcAft>
                        <a:buNone/>
                      </a:pPr>
                      <a:r>
                        <a:rPr lang="en-US" sz="2000" u="none" strike="noStrike" cap="none"/>
                        <a:t>Heartbeat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Availability monitoring</a:t>
                      </a:r>
                      <a:endParaRPr/>
                    </a:p>
                  </a:txBody>
                  <a:tcPr marL="38100" marR="38100" marT="38100" marB="38100"/>
                </a:tc>
              </a:tr>
              <a:tr h="370850">
                <a:tc>
                  <a:txBody>
                    <a:bodyPr/>
                    <a:lstStyle/>
                    <a:p>
                      <a:pPr marL="0" marR="0" lvl="0" indent="0" algn="l" rtl="0">
                        <a:spcBef>
                          <a:spcPts val="0"/>
                        </a:spcBef>
                        <a:spcAft>
                          <a:spcPts val="0"/>
                        </a:spcAft>
                        <a:buNone/>
                      </a:pPr>
                      <a:r>
                        <a:rPr lang="en-US" sz="2000" u="none" strike="noStrike" cap="none"/>
                        <a:t>Metricbeat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Metrics</a:t>
                      </a:r>
                      <a:endParaRPr sz="2000" u="none" strike="noStrike" cap="none"/>
                    </a:p>
                  </a:txBody>
                  <a:tcPr marL="38100" marR="38100" marT="38100" marB="38100"/>
                </a:tc>
              </a:tr>
              <a:tr h="370850">
                <a:tc>
                  <a:txBody>
                    <a:bodyPr/>
                    <a:lstStyle/>
                    <a:p>
                      <a:pPr marL="0" marR="0" lvl="0" indent="0" algn="l" rtl="0">
                        <a:spcBef>
                          <a:spcPts val="0"/>
                        </a:spcBef>
                        <a:spcAft>
                          <a:spcPts val="0"/>
                        </a:spcAft>
                        <a:buNone/>
                      </a:pPr>
                      <a:r>
                        <a:rPr lang="en-US" sz="2000" u="none" strike="noStrike" cap="none"/>
                        <a:t>Packetbeat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Network traffic</a:t>
                      </a:r>
                      <a:endParaRPr sz="2000" u="none" strike="noStrike" cap="none"/>
                    </a:p>
                  </a:txBody>
                  <a:tcPr marL="38100" marR="38100" marT="38100" marB="38100"/>
                </a:tc>
              </a:tr>
              <a:tr h="370850">
                <a:tc>
                  <a:txBody>
                    <a:bodyPr/>
                    <a:lstStyle/>
                    <a:p>
                      <a:pPr marL="0" marR="0" lvl="0" indent="0" algn="l" rtl="0">
                        <a:spcBef>
                          <a:spcPts val="0"/>
                        </a:spcBef>
                        <a:spcAft>
                          <a:spcPts val="0"/>
                        </a:spcAft>
                        <a:buNone/>
                      </a:pPr>
                      <a:r>
                        <a:rPr lang="en-US" sz="2000" u="none" strike="noStrike" cap="none"/>
                        <a:t>Winlogbeat</a:t>
                      </a:r>
                      <a:endParaRPr/>
                    </a:p>
                  </a:txBody>
                  <a:tcPr marL="38100" marR="38100" marT="38100" marB="38100"/>
                </a:tc>
                <a:tc>
                  <a:txBody>
                    <a:bodyPr/>
                    <a:lstStyle/>
                    <a:p>
                      <a:pPr marL="0" marR="0" lvl="0" indent="0" algn="l" rtl="0">
                        <a:spcBef>
                          <a:spcPts val="0"/>
                        </a:spcBef>
                        <a:spcAft>
                          <a:spcPts val="0"/>
                        </a:spcAft>
                        <a:buNone/>
                      </a:pPr>
                      <a:r>
                        <a:rPr lang="en-US" sz="2000" u="none" strike="noStrike" cap="none"/>
                        <a:t>Windows event logs</a:t>
                      </a:r>
                      <a:endParaRPr/>
                    </a:p>
                  </a:txBody>
                  <a:tcPr marL="38100" marR="38100" marT="38100" marB="38100"/>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 : Filebeat </a:t>
            </a:r>
            <a:endParaRPr/>
          </a:p>
        </p:txBody>
      </p:sp>
      <p:sp>
        <p:nvSpPr>
          <p:cNvPr id="442" name="Google Shape;442;p36"/>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90000"/>
              </a:lnSpc>
              <a:spcBef>
                <a:spcPts val="0"/>
              </a:spcBef>
              <a:spcAft>
                <a:spcPts val="0"/>
              </a:spcAft>
              <a:buClr>
                <a:schemeClr val="dk1"/>
              </a:buClr>
              <a:buSzPts val="2000"/>
              <a:buChar char="▪"/>
            </a:pPr>
            <a:r>
              <a:rPr lang="en-US"/>
              <a:t>Filebeat vous aide à garder les choses simples simples en offrant un moyen léger de transférer et de centraliser les journaux et les fichiers.</a:t>
            </a:r>
            <a:endParaRPr/>
          </a:p>
          <a:p>
            <a:pPr marL="228600" lvl="0" indent="-228600" algn="just" rtl="0">
              <a:lnSpc>
                <a:spcPct val="90000"/>
              </a:lnSpc>
              <a:spcBef>
                <a:spcPts val="1800"/>
              </a:spcBef>
              <a:spcAft>
                <a:spcPts val="0"/>
              </a:spcAft>
              <a:buClr>
                <a:schemeClr val="dk1"/>
              </a:buClr>
              <a:buSzPts val="2000"/>
              <a:buChar char="▪"/>
            </a:pPr>
            <a:r>
              <a:rPr lang="en-US"/>
              <a:t>Filebeat est livré avec des modules internes (auditd, Apache, NGINX, System, MySQL, etc.) qui simplifient la collecte, l'analyse et la visualisation des formats de journaux courants par une seule commande.</a:t>
            </a:r>
            <a:endParaRPr/>
          </a:p>
          <a:p>
            <a:pPr marL="228600" lvl="0" indent="-228600" algn="just" rtl="0">
              <a:lnSpc>
                <a:spcPct val="90000"/>
              </a:lnSpc>
              <a:spcBef>
                <a:spcPts val="1800"/>
              </a:spcBef>
              <a:spcAft>
                <a:spcPts val="0"/>
              </a:spcAft>
              <a:buClr>
                <a:schemeClr val="dk1"/>
              </a:buClr>
              <a:buSzPts val="2000"/>
              <a:buChar char="▪"/>
            </a:pPr>
            <a:r>
              <a:rPr lang="en-US"/>
              <a:t>Filebeat fait partie d'Elastic Stack, ce qui signifie qu'il fonctionne de manière transparente avec Logstash, Elasticsearch et Kibana. Que vous souhaitiez transformer ou enrichir vos journaux et fichiers avec Logstash, jouer avec certaines analyses dans Elasticsearch ou créer et partager des tableaux de bord dans Kibana, Filebeat facilite l'expédition de vos données là où elles sont les plus importantes.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7"/>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 : Filebeat </a:t>
            </a:r>
            <a:endParaRPr/>
          </a:p>
        </p:txBody>
      </p:sp>
      <p:sp>
        <p:nvSpPr>
          <p:cNvPr id="451" name="Google Shape;451;p37"/>
          <p:cNvSpPr txBox="1">
            <a:spLocks noGrp="1"/>
          </p:cNvSpPr>
          <p:nvPr>
            <p:ph sz="half" idx="1"/>
          </p:nvPr>
        </p:nvSpPr>
        <p:spPr>
          <a:xfrm>
            <a:off x="517407" y="1879600"/>
            <a:ext cx="4623457" cy="4749800"/>
          </a:xfrm>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dirty="0"/>
              <a:t>Il ne </a:t>
            </a:r>
            <a:r>
              <a:rPr lang="en-US" dirty="0" err="1"/>
              <a:t>vous</a:t>
            </a:r>
            <a:r>
              <a:rPr lang="en-US" dirty="0"/>
              <a:t> </a:t>
            </a:r>
            <a:r>
              <a:rPr lang="en-US" dirty="0" err="1"/>
              <a:t>laissera</a:t>
            </a:r>
            <a:r>
              <a:rPr lang="en-US" dirty="0"/>
              <a:t> pas </a:t>
            </a:r>
            <a:r>
              <a:rPr lang="en-US" dirty="0" err="1"/>
              <a:t>surcharger</a:t>
            </a:r>
            <a:r>
              <a:rPr lang="en-US" dirty="0"/>
              <a:t> </a:t>
            </a:r>
            <a:r>
              <a:rPr lang="en-US" dirty="0" err="1"/>
              <a:t>votre</a:t>
            </a:r>
            <a:r>
              <a:rPr lang="en-US" dirty="0"/>
              <a:t> pipeline, </a:t>
            </a:r>
            <a:r>
              <a:rPr lang="en-US" dirty="0" err="1"/>
              <a:t>une</a:t>
            </a:r>
            <a:r>
              <a:rPr lang="en-US" dirty="0"/>
              <a:t> </a:t>
            </a:r>
            <a:r>
              <a:rPr lang="en-US" dirty="0" err="1"/>
              <a:t>fois</a:t>
            </a:r>
            <a:r>
              <a:rPr lang="en-US" dirty="0"/>
              <a:t> la congestion </a:t>
            </a:r>
            <a:r>
              <a:rPr lang="en-US" dirty="0" err="1"/>
              <a:t>résolue</a:t>
            </a:r>
            <a:r>
              <a:rPr lang="en-US" dirty="0"/>
              <a:t>, </a:t>
            </a:r>
            <a:r>
              <a:rPr lang="en-US" dirty="0" err="1"/>
              <a:t>Filebeat</a:t>
            </a:r>
            <a:r>
              <a:rPr lang="en-US" dirty="0"/>
              <a:t> </a:t>
            </a:r>
            <a:r>
              <a:rPr lang="en-US" dirty="0" err="1"/>
              <a:t>reprendra</a:t>
            </a:r>
            <a:r>
              <a:rPr lang="en-US" dirty="0"/>
              <a:t> son </a:t>
            </a:r>
            <a:r>
              <a:rPr lang="en-US" dirty="0" err="1"/>
              <a:t>rythme</a:t>
            </a:r>
            <a:r>
              <a:rPr lang="en-US" dirty="0"/>
              <a:t> </a:t>
            </a:r>
            <a:r>
              <a:rPr lang="en-US" dirty="0" err="1"/>
              <a:t>d'origine</a:t>
            </a:r>
            <a:r>
              <a:rPr lang="en-US" dirty="0"/>
              <a:t> et </a:t>
            </a:r>
            <a:r>
              <a:rPr lang="en-US" dirty="0" err="1"/>
              <a:t>continuera</a:t>
            </a:r>
            <a:r>
              <a:rPr lang="en-US" dirty="0"/>
              <a:t> </a:t>
            </a:r>
            <a:r>
              <a:rPr lang="en-US" dirty="0" err="1"/>
              <a:t>à</a:t>
            </a:r>
            <a:r>
              <a:rPr lang="en-US" dirty="0"/>
              <a:t> se </a:t>
            </a:r>
            <a:r>
              <a:rPr lang="en-US" dirty="0" err="1"/>
              <a:t>déplacer</a:t>
            </a:r>
            <a:r>
              <a:rPr lang="en-US" dirty="0"/>
              <a:t>.</a:t>
            </a:r>
            <a:endParaRPr dirty="0"/>
          </a:p>
        </p:txBody>
      </p:sp>
      <p:pic>
        <p:nvPicPr>
          <p:cNvPr id="453" name="Google Shape;453;p37"/>
          <p:cNvPicPr preferRelativeResize="0"/>
          <p:nvPr/>
        </p:nvPicPr>
        <p:blipFill rotWithShape="1">
          <a:blip r:embed="rId3">
            <a:alphaModFix/>
          </a:blip>
          <a:srcRect/>
          <a:stretch/>
        </p:blipFill>
        <p:spPr>
          <a:xfrm>
            <a:off x="5140864" y="1814286"/>
            <a:ext cx="6561951" cy="48151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8"/>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 : Packetbeats</a:t>
            </a:r>
            <a:endParaRPr/>
          </a:p>
        </p:txBody>
      </p:sp>
      <p:sp>
        <p:nvSpPr>
          <p:cNvPr id="461" name="Google Shape;461;p38"/>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100000"/>
              </a:lnSpc>
              <a:spcBef>
                <a:spcPts val="0"/>
              </a:spcBef>
              <a:spcAft>
                <a:spcPts val="0"/>
              </a:spcAft>
              <a:buClr>
                <a:schemeClr val="dk1"/>
              </a:buClr>
              <a:buSzPts val="2220"/>
              <a:buChar char="▪"/>
            </a:pPr>
            <a:r>
              <a:rPr lang="en-US" sz="2220"/>
              <a:t>Packetbeat est un analyseur de paquets réseau léger qui envoie des données à Logstash ou Elasticsearch.</a:t>
            </a:r>
            <a:endParaRPr/>
          </a:p>
          <a:p>
            <a:pPr marL="228600" lvl="0" indent="-228600" algn="just" rtl="0">
              <a:lnSpc>
                <a:spcPct val="100000"/>
              </a:lnSpc>
              <a:spcBef>
                <a:spcPts val="3000"/>
              </a:spcBef>
              <a:spcAft>
                <a:spcPts val="0"/>
              </a:spcAft>
              <a:buClr>
                <a:schemeClr val="dk1"/>
              </a:buClr>
              <a:buSzPts val="2220"/>
              <a:buChar char="▪"/>
            </a:pPr>
            <a:r>
              <a:rPr lang="en-US" sz="2220"/>
              <a:t>Packetbeat analyse les données et les transforme en temps réel pour comprendre comment le trafic circule sur votre réseau. </a:t>
            </a:r>
            <a:endParaRPr/>
          </a:p>
          <a:p>
            <a:pPr marL="228600" lvl="0" indent="-228600" algn="just" rtl="0">
              <a:lnSpc>
                <a:spcPct val="100000"/>
              </a:lnSpc>
              <a:spcBef>
                <a:spcPts val="3000"/>
              </a:spcBef>
              <a:spcAft>
                <a:spcPts val="0"/>
              </a:spcAft>
              <a:buClr>
                <a:schemeClr val="dk1"/>
              </a:buClr>
              <a:buSzPts val="2220"/>
              <a:buChar char="▪"/>
            </a:pPr>
            <a:r>
              <a:rPr lang="en-US" sz="2220"/>
              <a:t>Il est totalement passif, n'a aucun temps de latence et n'interfère pas avec votre infrastructure.</a:t>
            </a:r>
            <a:endParaRPr/>
          </a:p>
          <a:p>
            <a:pPr marL="228600" lvl="0" indent="-228600" algn="just" rtl="0">
              <a:lnSpc>
                <a:spcPct val="100000"/>
              </a:lnSpc>
              <a:spcBef>
                <a:spcPts val="3000"/>
              </a:spcBef>
              <a:spcAft>
                <a:spcPts val="0"/>
              </a:spcAft>
              <a:buClr>
                <a:schemeClr val="dk1"/>
              </a:buClr>
              <a:buSzPts val="2220"/>
              <a:buChar char="▪"/>
            </a:pPr>
            <a:r>
              <a:rPr lang="en-US" sz="2220"/>
              <a:t>Packetbeat est également une bibliothèque. Il prend en charge de nombreux protocoles de couche application, allant de la base de données jusquà des entrepôts de clés-valeurs en passant par les protocoles HTTP et de bas niveau.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9"/>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Beats : Packetbeats</a:t>
            </a:r>
            <a:endParaRPr/>
          </a:p>
        </p:txBody>
      </p:sp>
      <p:sp>
        <p:nvSpPr>
          <p:cNvPr id="470" name="Google Shape;470;p39"/>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90000"/>
              </a:lnSpc>
              <a:spcBef>
                <a:spcPts val="0"/>
              </a:spcBef>
              <a:spcAft>
                <a:spcPts val="0"/>
              </a:spcAft>
              <a:buClr>
                <a:schemeClr val="dk1"/>
              </a:buClr>
              <a:buSzPts val="2200"/>
              <a:buChar char="▪"/>
            </a:pPr>
            <a:r>
              <a:rPr lang="en-US" sz="2200"/>
              <a:t>Packetbeat recherche et analyse le trafic réseau en temps réel, sur vos serveurs cibles.</a:t>
            </a:r>
            <a:endParaRPr sz="2200"/>
          </a:p>
        </p:txBody>
      </p:sp>
      <p:pic>
        <p:nvPicPr>
          <p:cNvPr id="472" name="Google Shape;472;p39"/>
          <p:cNvPicPr preferRelativeResize="0"/>
          <p:nvPr/>
        </p:nvPicPr>
        <p:blipFill rotWithShape="1">
          <a:blip r:embed="rId3">
            <a:alphaModFix/>
          </a:blip>
          <a:srcRect t="34288" b="29249"/>
          <a:stretch/>
        </p:blipFill>
        <p:spPr>
          <a:xfrm>
            <a:off x="1104900" y="2635113"/>
            <a:ext cx="9704025" cy="1989326"/>
          </a:xfrm>
          <a:prstGeom prst="rect">
            <a:avLst/>
          </a:prstGeom>
          <a:noFill/>
          <a:ln>
            <a:noFill/>
          </a:ln>
        </p:spPr>
      </p:pic>
      <p:sp>
        <p:nvSpPr>
          <p:cNvPr id="473" name="Google Shape;473;p39"/>
          <p:cNvSpPr/>
          <p:nvPr/>
        </p:nvSpPr>
        <p:spPr>
          <a:xfrm>
            <a:off x="1104900" y="4881856"/>
            <a:ext cx="10043162" cy="1839622"/>
          </a:xfrm>
          <a:prstGeom prst="rect">
            <a:avLst/>
          </a:prstGeom>
          <a:noFill/>
          <a:ln>
            <a:noFill/>
          </a:ln>
        </p:spPr>
        <p:txBody>
          <a:bodyPr spcFirstLastPara="1" wrap="square" lIns="0" tIns="45700" rIns="0" bIns="45700" anchor="t" anchorCtr="0">
            <a:normAutofit/>
          </a:bodyPr>
          <a:lstStyle/>
          <a:p>
            <a:pPr marL="228600" marR="0" lvl="0" indent="-228600" algn="just" rtl="0">
              <a:lnSpc>
                <a:spcPct val="9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Il fonctionne parfaitement avec Logstash, Elasticsearch et Kibana. Que vous souhaitiez transformer ou enrichir vos données réseau avec Logstash, jouer avec certaines analyses dans Elasticsearch ou créer et partager des tableaux de bord dans Kibana, Packetbeat facilite l'expédition de vos données là où elles sont les plus importantes.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47" name="Google Shape;147;p4"/>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2400"/>
              <a:buNone/>
            </a:pPr>
            <a:r>
              <a:rPr lang="en-US" sz="2800" dirty="0"/>
              <a:t>La </a:t>
            </a:r>
            <a:r>
              <a:rPr lang="en-US" sz="2800" dirty="0" err="1"/>
              <a:t>plupart</a:t>
            </a:r>
            <a:r>
              <a:rPr lang="en-US" sz="2800" dirty="0"/>
              <a:t> des logs </a:t>
            </a:r>
            <a:r>
              <a:rPr lang="en-US" sz="2800" dirty="0" err="1"/>
              <a:t>peuvent</a:t>
            </a:r>
            <a:r>
              <a:rPr lang="en-US" sz="2800" dirty="0"/>
              <a:t> </a:t>
            </a:r>
            <a:r>
              <a:rPr lang="en-US" sz="2800" dirty="0" err="1"/>
              <a:t>être</a:t>
            </a:r>
            <a:r>
              <a:rPr lang="en-US" sz="2800" dirty="0"/>
              <a:t> </a:t>
            </a:r>
            <a:r>
              <a:rPr lang="en-US" sz="2800" dirty="0" err="1"/>
              <a:t>regroupés</a:t>
            </a:r>
            <a:r>
              <a:rPr lang="en-US" sz="2800" dirty="0"/>
              <a:t> </a:t>
            </a:r>
            <a:r>
              <a:rPr lang="en-US" sz="2800" dirty="0" err="1"/>
              <a:t>dans</a:t>
            </a:r>
            <a:r>
              <a:rPr lang="en-US" sz="2800" dirty="0"/>
              <a:t> </a:t>
            </a:r>
            <a:r>
              <a:rPr lang="en-US" sz="2800" dirty="0" err="1"/>
              <a:t>l'une</a:t>
            </a:r>
            <a:r>
              <a:rPr lang="en-US" sz="2800" dirty="0"/>
              <a:t> des </a:t>
            </a:r>
            <a:r>
              <a:rPr lang="en-US" sz="2800" dirty="0" err="1"/>
              <a:t>quatre</a:t>
            </a:r>
            <a:r>
              <a:rPr lang="en-US" sz="2800" dirty="0"/>
              <a:t> </a:t>
            </a:r>
            <a:r>
              <a:rPr lang="en-US" sz="2800" dirty="0" err="1"/>
              <a:t>catégories</a:t>
            </a:r>
            <a:r>
              <a:rPr lang="en-US" sz="2800" dirty="0"/>
              <a:t>:</a:t>
            </a:r>
            <a:endParaRPr sz="2800" dirty="0"/>
          </a:p>
          <a:p>
            <a:pPr marL="685800" lvl="1" indent="-228600" algn="l" rtl="0">
              <a:lnSpc>
                <a:spcPct val="90000"/>
              </a:lnSpc>
              <a:spcBef>
                <a:spcPts val="600"/>
              </a:spcBef>
              <a:spcAft>
                <a:spcPts val="0"/>
              </a:spcAft>
              <a:buClr>
                <a:schemeClr val="dk1"/>
              </a:buClr>
              <a:buSzPts val="1800"/>
              <a:buChar char="▪"/>
            </a:pPr>
            <a:r>
              <a:rPr lang="en-US" sz="2000" dirty="0" err="1"/>
              <a:t>Journaux</a:t>
            </a:r>
            <a:r>
              <a:rPr lang="en-US" sz="2000" dirty="0"/>
              <a:t> </a:t>
            </a:r>
            <a:r>
              <a:rPr lang="en-US" sz="2000" dirty="0" err="1"/>
              <a:t>d'application</a:t>
            </a:r>
            <a:endParaRPr sz="2000" dirty="0"/>
          </a:p>
          <a:p>
            <a:pPr marL="685800" lvl="1" indent="-228600" algn="l" rtl="0">
              <a:lnSpc>
                <a:spcPct val="90000"/>
              </a:lnSpc>
              <a:spcBef>
                <a:spcPts val="600"/>
              </a:spcBef>
              <a:spcAft>
                <a:spcPts val="0"/>
              </a:spcAft>
              <a:buClr>
                <a:schemeClr val="dk1"/>
              </a:buClr>
              <a:buSzPts val="1800"/>
              <a:buChar char="▪"/>
            </a:pPr>
            <a:r>
              <a:rPr lang="en-US" sz="2000" dirty="0" err="1"/>
              <a:t>Journaux</a:t>
            </a:r>
            <a:r>
              <a:rPr lang="en-US" sz="2000" dirty="0"/>
              <a:t> des </a:t>
            </a:r>
            <a:r>
              <a:rPr lang="en-US" sz="2000" dirty="0" err="1"/>
              <a:t>événements</a:t>
            </a:r>
            <a:endParaRPr sz="2000" dirty="0"/>
          </a:p>
          <a:p>
            <a:pPr marL="685800" lvl="1" indent="-228600" algn="l" rtl="0">
              <a:lnSpc>
                <a:spcPct val="90000"/>
              </a:lnSpc>
              <a:spcBef>
                <a:spcPts val="600"/>
              </a:spcBef>
              <a:spcAft>
                <a:spcPts val="0"/>
              </a:spcAft>
              <a:buClr>
                <a:schemeClr val="dk1"/>
              </a:buClr>
              <a:buSzPts val="1800"/>
              <a:buChar char="▪"/>
            </a:pPr>
            <a:r>
              <a:rPr lang="en-US" sz="2000" dirty="0" err="1"/>
              <a:t>Journaux</a:t>
            </a:r>
            <a:r>
              <a:rPr lang="en-US" sz="2000" dirty="0"/>
              <a:t> de service</a:t>
            </a:r>
            <a:endParaRPr sz="2800" dirty="0"/>
          </a:p>
          <a:p>
            <a:pPr marL="685800" lvl="1" indent="-228600" algn="l" rtl="0">
              <a:lnSpc>
                <a:spcPct val="90000"/>
              </a:lnSpc>
              <a:spcBef>
                <a:spcPts val="600"/>
              </a:spcBef>
              <a:spcAft>
                <a:spcPts val="0"/>
              </a:spcAft>
              <a:buClr>
                <a:schemeClr val="dk1"/>
              </a:buClr>
              <a:buSzPts val="1800"/>
              <a:buChar char="▪"/>
            </a:pPr>
            <a:r>
              <a:rPr lang="en-US" sz="2000" dirty="0" err="1"/>
              <a:t>Journaux</a:t>
            </a:r>
            <a:r>
              <a:rPr lang="en-US" sz="2000" dirty="0"/>
              <a:t> </a:t>
            </a:r>
            <a:r>
              <a:rPr lang="en-US" sz="2000" dirty="0" err="1"/>
              <a:t>système</a:t>
            </a:r>
            <a:endParaRPr sz="2000" dirty="0"/>
          </a:p>
          <a:p>
            <a:pPr marL="228600" lvl="0" indent="-76200" algn="l" rtl="0">
              <a:lnSpc>
                <a:spcPct val="90000"/>
              </a:lnSpc>
              <a:spcBef>
                <a:spcPts val="1800"/>
              </a:spcBef>
              <a:spcAft>
                <a:spcPts val="0"/>
              </a:spcAft>
              <a:buClr>
                <a:schemeClr val="dk1"/>
              </a:buClr>
              <a:buSzPts val="2400"/>
              <a:buNone/>
            </a:pP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0"/>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a:t>
            </a:r>
            <a:endParaRPr/>
          </a:p>
        </p:txBody>
      </p:sp>
      <p:sp>
        <p:nvSpPr>
          <p:cNvPr id="481" name="Google Shape;481;p40"/>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just" rtl="0">
              <a:lnSpc>
                <a:spcPct val="90000"/>
              </a:lnSpc>
              <a:spcBef>
                <a:spcPts val="0"/>
              </a:spcBef>
              <a:spcAft>
                <a:spcPts val="0"/>
              </a:spcAft>
              <a:buClr>
                <a:srgbClr val="0070C0"/>
              </a:buClr>
              <a:buSzPts val="2000"/>
              <a:buChar char="▪"/>
            </a:pPr>
            <a:r>
              <a:rPr lang="en-US">
                <a:solidFill>
                  <a:srgbClr val="0070C0"/>
                </a:solidFill>
              </a:rPr>
              <a:t>Centralisez, transformez et stockez vos données</a:t>
            </a:r>
            <a:endParaRPr>
              <a:solidFill>
                <a:srgbClr val="0070C0"/>
              </a:solidFill>
            </a:endParaRPr>
          </a:p>
          <a:p>
            <a:pPr marL="228600" lvl="0" indent="-228600" algn="just" rtl="0">
              <a:lnSpc>
                <a:spcPct val="90000"/>
              </a:lnSpc>
              <a:spcBef>
                <a:spcPts val="1800"/>
              </a:spcBef>
              <a:spcAft>
                <a:spcPts val="0"/>
              </a:spcAft>
              <a:buClr>
                <a:schemeClr val="dk1"/>
              </a:buClr>
              <a:buSzPts val="2000"/>
              <a:buChar char="▪"/>
            </a:pPr>
            <a:r>
              <a:rPr lang="en-US"/>
              <a:t>Logstash est un pipeline open source de traitement de données côté serveur qui ingère les données d'une multitude de sources simultanément, les transforme, puis les envoie à votre «stash» préférée.</a:t>
            </a:r>
            <a:endParaRPr/>
          </a:p>
        </p:txBody>
      </p:sp>
      <p:pic>
        <p:nvPicPr>
          <p:cNvPr id="483" name="Google Shape;483;p40"/>
          <p:cNvPicPr preferRelativeResize="0"/>
          <p:nvPr/>
        </p:nvPicPr>
        <p:blipFill rotWithShape="1">
          <a:blip r:embed="rId3">
            <a:alphaModFix/>
          </a:blip>
          <a:srcRect l="23000" t="21541" r="25667" b="5831"/>
          <a:stretch/>
        </p:blipFill>
        <p:spPr>
          <a:xfrm>
            <a:off x="7352383" y="3595948"/>
            <a:ext cx="4100864" cy="3262052"/>
          </a:xfrm>
          <a:prstGeom prst="rect">
            <a:avLst/>
          </a:prstGeom>
          <a:noFill/>
          <a:ln>
            <a:noFill/>
          </a:ln>
        </p:spPr>
      </p:pic>
      <p:sp>
        <p:nvSpPr>
          <p:cNvPr id="484" name="Google Shape;484;p40"/>
          <p:cNvSpPr/>
          <p:nvPr/>
        </p:nvSpPr>
        <p:spPr>
          <a:xfrm>
            <a:off x="517407" y="3835189"/>
            <a:ext cx="5875525" cy="2446824"/>
          </a:xfrm>
          <a:prstGeom prst="rect">
            <a:avLst/>
          </a:prstGeom>
          <a:noFill/>
          <a:ln>
            <a:noFill/>
          </a:ln>
        </p:spPr>
        <p:txBody>
          <a:bodyPr spcFirstLastPara="1" wrap="square" lIns="91425" tIns="45700" rIns="91425" bIns="45700" anchor="t" anchorCtr="0">
            <a:spAutoFit/>
          </a:bodyPr>
          <a:lstStyle/>
          <a:p>
            <a:pPr marL="228600" marR="0" lvl="0" indent="-228600" algn="just" rtl="0">
              <a:lnSpc>
                <a:spcPct val="9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Flux fonctionnel de LogStash:</a:t>
            </a:r>
            <a:endParaRPr/>
          </a:p>
          <a:p>
            <a:pPr marL="685800" marR="0" lvl="1" indent="-228600" algn="just" rtl="0">
              <a:lnSpc>
                <a:spcPct val="90000"/>
              </a:lnSpc>
              <a:spcBef>
                <a:spcPts val="1800"/>
              </a:spcBef>
              <a:spcAft>
                <a:spcPts val="0"/>
              </a:spcAft>
              <a:buClr>
                <a:srgbClr val="0070C0"/>
              </a:buClr>
              <a:buSzPts val="2000"/>
              <a:buFont typeface="Noto Sans Symbols"/>
              <a:buChar char="▪"/>
            </a:pPr>
            <a:r>
              <a:rPr lang="en-US" sz="2000" b="1" i="0" u="none" strike="noStrike" cap="none">
                <a:solidFill>
                  <a:srgbClr val="0070C0"/>
                </a:solidFill>
                <a:latin typeface="Arial"/>
                <a:ea typeface="Arial"/>
                <a:cs typeface="Arial"/>
                <a:sym typeface="Arial"/>
              </a:rPr>
              <a:t>Inputs</a:t>
            </a:r>
            <a:r>
              <a:rPr lang="en-US" sz="2000" b="0" i="0" u="none" strike="noStrike" cap="none">
                <a:solidFill>
                  <a:schemeClr val="dk1"/>
                </a:solidFill>
                <a:latin typeface="Arial"/>
                <a:ea typeface="Arial"/>
                <a:cs typeface="Arial"/>
                <a:sym typeface="Arial"/>
              </a:rPr>
              <a:t>: beats, syslog, stdin, S3, Redis, Kafka, ...</a:t>
            </a:r>
            <a:endParaRPr/>
          </a:p>
          <a:p>
            <a:pPr marL="685800" marR="0" lvl="1" indent="-228600" algn="just" rtl="0">
              <a:lnSpc>
                <a:spcPct val="90000"/>
              </a:lnSpc>
              <a:spcBef>
                <a:spcPts val="1800"/>
              </a:spcBef>
              <a:spcAft>
                <a:spcPts val="0"/>
              </a:spcAft>
              <a:buClr>
                <a:srgbClr val="0070C0"/>
              </a:buClr>
              <a:buSzPts val="2000"/>
              <a:buFont typeface="Noto Sans Symbols"/>
              <a:buChar char="▪"/>
            </a:pPr>
            <a:r>
              <a:rPr lang="en-US" sz="2000" b="1" i="0" u="none" strike="noStrike" cap="none">
                <a:solidFill>
                  <a:srgbClr val="0070C0"/>
                </a:solidFill>
                <a:latin typeface="Arial"/>
                <a:ea typeface="Arial"/>
                <a:cs typeface="Arial"/>
                <a:sym typeface="Arial"/>
              </a:rPr>
              <a:t>Filters</a:t>
            </a:r>
            <a:r>
              <a:rPr lang="en-US" sz="2000" b="0" i="0" u="none" strike="noStrike" cap="none">
                <a:solidFill>
                  <a:schemeClr val="dk1"/>
                </a:solidFill>
                <a:latin typeface="Arial"/>
                <a:ea typeface="Arial"/>
                <a:cs typeface="Arial"/>
                <a:sym typeface="Arial"/>
              </a:rPr>
              <a:t>: avec GROK (regex templating)</a:t>
            </a:r>
            <a:endParaRPr/>
          </a:p>
          <a:p>
            <a:pPr marL="685800" marR="0" lvl="1" indent="-228600" algn="just" rtl="0">
              <a:lnSpc>
                <a:spcPct val="90000"/>
              </a:lnSpc>
              <a:spcBef>
                <a:spcPts val="1800"/>
              </a:spcBef>
              <a:spcAft>
                <a:spcPts val="0"/>
              </a:spcAft>
              <a:buClr>
                <a:srgbClr val="0070C0"/>
              </a:buClr>
              <a:buSzPts val="2000"/>
              <a:buFont typeface="Noto Sans Symbols"/>
              <a:buChar char="▪"/>
            </a:pPr>
            <a:r>
              <a:rPr lang="en-US" sz="2000" b="1" i="0" u="none" strike="noStrike" cap="none">
                <a:solidFill>
                  <a:srgbClr val="0070C0"/>
                </a:solidFill>
                <a:latin typeface="Arial"/>
                <a:ea typeface="Arial"/>
                <a:cs typeface="Arial"/>
                <a:sym typeface="Arial"/>
              </a:rPr>
              <a:t>Outputs</a:t>
            </a:r>
            <a:r>
              <a:rPr lang="en-US" sz="2000" b="0" i="0" u="none" strike="noStrike" cap="none">
                <a:solidFill>
                  <a:schemeClr val="dk1"/>
                </a:solidFill>
                <a:latin typeface="Arial"/>
                <a:ea typeface="Arial"/>
                <a:cs typeface="Arial"/>
                <a:sym typeface="Arial"/>
              </a:rPr>
              <a:t>: ElasticSearch, eMail, exec, Redis, Kafka, Zabbix,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1"/>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a:t>
            </a:r>
            <a:endParaRPr/>
          </a:p>
        </p:txBody>
      </p:sp>
      <p:sp>
        <p:nvSpPr>
          <p:cNvPr id="2" name="Content Placeholder 1"/>
          <p:cNvSpPr>
            <a:spLocks noGrp="1"/>
          </p:cNvSpPr>
          <p:nvPr>
            <p:ph sz="half" idx="1"/>
          </p:nvPr>
        </p:nvSpPr>
        <p:spPr/>
        <p:txBody>
          <a:bodyPr/>
          <a:lstStyle/>
          <a:p>
            <a:endParaRPr lang="fr-FR"/>
          </a:p>
        </p:txBody>
      </p:sp>
      <p:pic>
        <p:nvPicPr>
          <p:cNvPr id="493" name="Google Shape;493;p41"/>
          <p:cNvPicPr preferRelativeResize="0"/>
          <p:nvPr/>
        </p:nvPicPr>
        <p:blipFill rotWithShape="1">
          <a:blip r:embed="rId3">
            <a:alphaModFix/>
          </a:blip>
          <a:srcRect l="23000" t="21541" r="25667" b="5831"/>
          <a:stretch/>
        </p:blipFill>
        <p:spPr>
          <a:xfrm>
            <a:off x="3119680" y="1273984"/>
            <a:ext cx="6594987" cy="52460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 INPUTS</a:t>
            </a:r>
            <a:endParaRPr/>
          </a:p>
        </p:txBody>
      </p:sp>
      <p:sp>
        <p:nvSpPr>
          <p:cNvPr id="501" name="Google Shape;501;p4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rgbClr val="0070C0"/>
              </a:buClr>
              <a:buSzPts val="2000"/>
              <a:buChar char="▪"/>
            </a:pPr>
            <a:r>
              <a:rPr lang="en-US" b="1">
                <a:solidFill>
                  <a:srgbClr val="0070C0"/>
                </a:solidFill>
              </a:rPr>
              <a:t>Ingérer des données de toutes les formes, tailles et sources</a:t>
            </a:r>
            <a:endParaRPr/>
          </a:p>
        </p:txBody>
      </p:sp>
      <p:pic>
        <p:nvPicPr>
          <p:cNvPr id="503" name="Google Shape;503;p42"/>
          <p:cNvPicPr preferRelativeResize="0"/>
          <p:nvPr/>
        </p:nvPicPr>
        <p:blipFill rotWithShape="1">
          <a:blip r:embed="rId3">
            <a:alphaModFix/>
          </a:blip>
          <a:srcRect l="6667" t="25395" r="51667" b="25395"/>
          <a:stretch/>
        </p:blipFill>
        <p:spPr>
          <a:xfrm>
            <a:off x="5823433" y="2338641"/>
            <a:ext cx="5770659" cy="3831717"/>
          </a:xfrm>
          <a:prstGeom prst="rect">
            <a:avLst/>
          </a:prstGeom>
          <a:noFill/>
          <a:ln>
            <a:noFill/>
          </a:ln>
        </p:spPr>
      </p:pic>
      <p:sp>
        <p:nvSpPr>
          <p:cNvPr id="504" name="Google Shape;504;p42"/>
          <p:cNvSpPr/>
          <p:nvPr/>
        </p:nvSpPr>
        <p:spPr>
          <a:xfrm>
            <a:off x="989351" y="2294156"/>
            <a:ext cx="4362138" cy="3093154"/>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None/>
            </a:pPr>
            <a:r>
              <a:rPr lang="en-US" sz="2000" dirty="0" err="1">
                <a:solidFill>
                  <a:schemeClr val="dk1"/>
                </a:solidFill>
                <a:latin typeface="Arial"/>
                <a:ea typeface="Arial"/>
                <a:cs typeface="Arial"/>
                <a:sym typeface="Arial"/>
              </a:rPr>
              <a:t>Logstash</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prend</a:t>
            </a:r>
            <a:r>
              <a:rPr lang="en-US" sz="2000" dirty="0">
                <a:solidFill>
                  <a:schemeClr val="dk1"/>
                </a:solidFill>
                <a:latin typeface="Arial"/>
                <a:ea typeface="Arial"/>
                <a:cs typeface="Arial"/>
                <a:sym typeface="Arial"/>
              </a:rPr>
              <a:t> en charge </a:t>
            </a:r>
            <a:r>
              <a:rPr lang="en-US" sz="2000" dirty="0" err="1">
                <a:solidFill>
                  <a:schemeClr val="dk1"/>
                </a:solidFill>
                <a:latin typeface="Arial"/>
                <a:ea typeface="Arial"/>
                <a:cs typeface="Arial"/>
                <a:sym typeface="Arial"/>
              </a:rPr>
              <a:t>une</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variété</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d'entrées</a:t>
            </a:r>
            <a:r>
              <a:rPr lang="en-US" sz="2000" dirty="0">
                <a:solidFill>
                  <a:schemeClr val="dk1"/>
                </a:solidFill>
                <a:latin typeface="Arial"/>
                <a:ea typeface="Arial"/>
                <a:cs typeface="Arial"/>
                <a:sym typeface="Arial"/>
              </a:rPr>
              <a:t> qui </a:t>
            </a:r>
            <a:r>
              <a:rPr lang="en-US" sz="2000" dirty="0" err="1">
                <a:solidFill>
                  <a:schemeClr val="dk1"/>
                </a:solidFill>
                <a:latin typeface="Arial"/>
                <a:ea typeface="Arial"/>
                <a:cs typeface="Arial"/>
                <a:sym typeface="Arial"/>
              </a:rPr>
              <a:t>extraient</a:t>
            </a:r>
            <a:r>
              <a:rPr lang="en-US" sz="2000" dirty="0">
                <a:solidFill>
                  <a:schemeClr val="dk1"/>
                </a:solidFill>
                <a:latin typeface="Arial"/>
                <a:ea typeface="Arial"/>
                <a:cs typeface="Arial"/>
                <a:sym typeface="Arial"/>
              </a:rPr>
              <a:t> des </a:t>
            </a:r>
            <a:r>
              <a:rPr lang="en-US" sz="2000" dirty="0" err="1">
                <a:solidFill>
                  <a:schemeClr val="dk1"/>
                </a:solidFill>
                <a:latin typeface="Arial"/>
                <a:ea typeface="Arial"/>
                <a:cs typeface="Arial"/>
                <a:sym typeface="Arial"/>
              </a:rPr>
              <a:t>événements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à</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partir</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d'une</a:t>
            </a:r>
            <a:r>
              <a:rPr lang="en-US" sz="2000" dirty="0">
                <a:solidFill>
                  <a:schemeClr val="dk1"/>
                </a:solidFill>
                <a:latin typeface="Arial"/>
                <a:ea typeface="Arial"/>
                <a:cs typeface="Arial"/>
                <a:sym typeface="Arial"/>
              </a:rPr>
              <a:t> multitude de sources communes, tout en </a:t>
            </a:r>
            <a:r>
              <a:rPr lang="en-US" sz="2000" dirty="0" err="1">
                <a:solidFill>
                  <a:schemeClr val="dk1"/>
                </a:solidFill>
                <a:latin typeface="Arial"/>
                <a:ea typeface="Arial"/>
                <a:cs typeface="Arial"/>
                <a:sym typeface="Arial"/>
              </a:rPr>
              <a:t>même</a:t>
            </a:r>
            <a:r>
              <a:rPr lang="en-US" sz="2000" dirty="0">
                <a:solidFill>
                  <a:schemeClr val="dk1"/>
                </a:solidFill>
                <a:latin typeface="Arial"/>
                <a:ea typeface="Arial"/>
                <a:cs typeface="Arial"/>
                <a:sym typeface="Arial"/>
              </a:rPr>
              <a:t> temps.</a:t>
            </a:r>
            <a:endParaRPr dirty="0"/>
          </a:p>
          <a:p>
            <a:pPr marL="0" marR="0" lvl="0" indent="0" algn="just" rtl="0">
              <a:lnSpc>
                <a:spcPct val="90000"/>
              </a:lnSpc>
              <a:spcBef>
                <a:spcPts val="1800"/>
              </a:spcBef>
              <a:spcAft>
                <a:spcPts val="0"/>
              </a:spcAft>
              <a:buNone/>
            </a:pPr>
            <a:r>
              <a:rPr lang="en-US" sz="2000" dirty="0" err="1">
                <a:solidFill>
                  <a:schemeClr val="dk1"/>
                </a:solidFill>
                <a:latin typeface="Arial"/>
                <a:ea typeface="Arial"/>
                <a:cs typeface="Arial"/>
                <a:sym typeface="Arial"/>
              </a:rPr>
              <a:t>Intégrez</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facilement</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vos</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journaux</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mesures</a:t>
            </a:r>
            <a:r>
              <a:rPr lang="en-US" sz="2000" dirty="0">
                <a:solidFill>
                  <a:schemeClr val="dk1"/>
                </a:solidFill>
                <a:latin typeface="Arial"/>
                <a:ea typeface="Arial"/>
                <a:cs typeface="Arial"/>
                <a:sym typeface="Arial"/>
              </a:rPr>
              <a:t>, applications Web, </a:t>
            </a:r>
            <a:r>
              <a:rPr lang="en-US" sz="2000" dirty="0" err="1">
                <a:solidFill>
                  <a:schemeClr val="dk1"/>
                </a:solidFill>
                <a:latin typeface="Arial"/>
                <a:ea typeface="Arial"/>
                <a:cs typeface="Arial"/>
                <a:sym typeface="Arial"/>
              </a:rPr>
              <a:t>entrepôts</a:t>
            </a:r>
            <a:r>
              <a:rPr lang="en-US" sz="2000" dirty="0">
                <a:solidFill>
                  <a:schemeClr val="dk1"/>
                </a:solidFill>
                <a:latin typeface="Arial"/>
                <a:ea typeface="Arial"/>
                <a:cs typeface="Arial"/>
                <a:sym typeface="Arial"/>
              </a:rPr>
              <a:t> de </a:t>
            </a:r>
            <a:r>
              <a:rPr lang="en-US" sz="2000" dirty="0" err="1">
                <a:solidFill>
                  <a:schemeClr val="dk1"/>
                </a:solidFill>
                <a:latin typeface="Arial"/>
                <a:ea typeface="Arial"/>
                <a:cs typeface="Arial"/>
                <a:sym typeface="Arial"/>
              </a:rPr>
              <a:t>données</a:t>
            </a:r>
            <a:r>
              <a:rPr lang="en-US" sz="2000" dirty="0">
                <a:solidFill>
                  <a:schemeClr val="dk1"/>
                </a:solidFill>
                <a:latin typeface="Arial"/>
                <a:ea typeface="Arial"/>
                <a:cs typeface="Arial"/>
                <a:sym typeface="Arial"/>
              </a:rPr>
              <a:t> et divers services AWS, le tout en </a:t>
            </a:r>
            <a:r>
              <a:rPr lang="en-US" sz="2000" dirty="0" err="1">
                <a:solidFill>
                  <a:schemeClr val="dk1"/>
                </a:solidFill>
                <a:latin typeface="Arial"/>
                <a:ea typeface="Arial"/>
                <a:cs typeface="Arial"/>
                <a:sym typeface="Arial"/>
              </a:rPr>
              <a:t>continu</a:t>
            </a:r>
            <a:r>
              <a:rPr lang="en-US" sz="2000" dirty="0">
                <a:solidFill>
                  <a:schemeClr val="dk1"/>
                </a:solidFill>
                <a:latin typeface="Arial"/>
                <a:ea typeface="Arial"/>
                <a:cs typeface="Arial"/>
                <a:sym typeface="Arial"/>
              </a:rPr>
              <a:t> </a:t>
            </a:r>
            <a:r>
              <a:rPr lang="en-US" sz="2000" dirty="0" err="1">
                <a:solidFill>
                  <a:schemeClr val="dk1"/>
                </a:solidFill>
                <a:latin typeface="Arial"/>
                <a:ea typeface="Arial"/>
                <a:cs typeface="Arial"/>
                <a:sym typeface="Arial"/>
              </a:rPr>
              <a:t>comme</a:t>
            </a:r>
            <a:r>
              <a:rPr lang="en-US" sz="2000" dirty="0">
                <a:solidFill>
                  <a:schemeClr val="dk1"/>
                </a:solidFill>
                <a:latin typeface="Arial"/>
                <a:ea typeface="Arial"/>
                <a:cs typeface="Arial"/>
                <a:sym typeface="Arial"/>
              </a:rPr>
              <a:t> le streaming.</a:t>
            </a:r>
            <a:endParaRPr sz="2000" dirty="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 FILTERS</a:t>
            </a:r>
            <a:endParaRPr/>
          </a:p>
        </p:txBody>
      </p:sp>
      <p:sp>
        <p:nvSpPr>
          <p:cNvPr id="512" name="Google Shape;512;p43"/>
          <p:cNvSpPr txBox="1">
            <a:spLocks noGrp="1"/>
          </p:cNvSpPr>
          <p:nvPr>
            <p:ph sz="half" idx="1"/>
          </p:nvPr>
        </p:nvSpPr>
        <p:spPr>
          <a:prstGeom prst="rect">
            <a:avLst/>
          </a:prstGeom>
          <a:noFill/>
          <a:ln>
            <a:noFill/>
          </a:ln>
        </p:spPr>
        <p:txBody>
          <a:bodyPr spcFirstLastPara="1" wrap="square" lIns="0" tIns="45700" rIns="0" bIns="45700" anchor="t" anchorCtr="0">
            <a:noAutofit/>
          </a:bodyPr>
          <a:lstStyle/>
          <a:p>
            <a:pPr marL="228600" lvl="0" indent="-228600" algn="just" rtl="0">
              <a:lnSpc>
                <a:spcPct val="90000"/>
              </a:lnSpc>
              <a:spcBef>
                <a:spcPts val="0"/>
              </a:spcBef>
              <a:spcAft>
                <a:spcPts val="0"/>
              </a:spcAft>
              <a:buClr>
                <a:srgbClr val="0070C0"/>
              </a:buClr>
              <a:buSzPts val="2400"/>
              <a:buChar char="▪"/>
            </a:pPr>
            <a:r>
              <a:rPr lang="en-US" sz="2400" b="1">
                <a:solidFill>
                  <a:srgbClr val="0070C0"/>
                </a:solidFill>
              </a:rPr>
              <a:t>Analyser et transformer vos données </a:t>
            </a:r>
            <a:endParaRPr/>
          </a:p>
          <a:p>
            <a:pPr marL="228600" lvl="0" indent="-228600" algn="just" rtl="0">
              <a:lnSpc>
                <a:spcPct val="90000"/>
              </a:lnSpc>
              <a:spcBef>
                <a:spcPts val="1800"/>
              </a:spcBef>
              <a:spcAft>
                <a:spcPts val="0"/>
              </a:spcAft>
              <a:buClr>
                <a:schemeClr val="dk1"/>
              </a:buClr>
              <a:buSzPts val="2200"/>
              <a:buChar char="▪"/>
            </a:pPr>
            <a:r>
              <a:rPr lang="en-US" sz="2200"/>
              <a:t>Au fur et à mesure que les données voyagent de la source au stockage, les filtres Logstash analysent chaque événement, identifient les champs nommés pour construire la structure </a:t>
            </a:r>
            <a:endParaRPr sz="2200"/>
          </a:p>
          <a:p>
            <a:pPr marL="228600" lvl="0" indent="-228600" algn="just" rtl="0">
              <a:lnSpc>
                <a:spcPct val="90000"/>
              </a:lnSpc>
              <a:spcBef>
                <a:spcPts val="1800"/>
              </a:spcBef>
              <a:spcAft>
                <a:spcPts val="0"/>
              </a:spcAft>
              <a:buClr>
                <a:schemeClr val="dk1"/>
              </a:buClr>
              <a:buSzPts val="2200"/>
              <a:buChar char="▪"/>
            </a:pPr>
            <a:r>
              <a:rPr lang="en-US" sz="2200"/>
              <a:t>Transforment la structure pour converger vers un format commun pour une analyse plus facile et accélérée.</a:t>
            </a:r>
            <a:endParaRPr/>
          </a:p>
          <a:p>
            <a:pPr marL="228600" lvl="0" indent="-228600" algn="just" rtl="0">
              <a:lnSpc>
                <a:spcPct val="90000"/>
              </a:lnSpc>
              <a:spcBef>
                <a:spcPts val="1800"/>
              </a:spcBef>
              <a:spcAft>
                <a:spcPts val="0"/>
              </a:spcAft>
              <a:buClr>
                <a:schemeClr val="dk1"/>
              </a:buClr>
              <a:buSzPts val="2200"/>
              <a:buChar char="▪"/>
            </a:pPr>
            <a:r>
              <a:rPr lang="en-US" sz="2200"/>
              <a:t>Logstash transforme et prépare dynamiquement vos données indépendamment du format ou de la complexité:</a:t>
            </a:r>
            <a:endParaRPr/>
          </a:p>
          <a:p>
            <a:pPr marL="685800" lvl="1" indent="-228600" algn="just" rtl="0">
              <a:lnSpc>
                <a:spcPct val="90000"/>
              </a:lnSpc>
              <a:spcBef>
                <a:spcPts val="600"/>
              </a:spcBef>
              <a:spcAft>
                <a:spcPts val="0"/>
              </a:spcAft>
              <a:buClr>
                <a:schemeClr val="dk1"/>
              </a:buClr>
              <a:buSzPts val="2200"/>
              <a:buFont typeface="Courier New"/>
              <a:buChar char="o"/>
            </a:pPr>
            <a:r>
              <a:rPr lang="en-US" sz="2200"/>
              <a:t>Fournir une structure à partir de données non structurées avec </a:t>
            </a:r>
            <a:r>
              <a:rPr lang="en-US" sz="2200" b="1">
                <a:solidFill>
                  <a:srgbClr val="0070C0"/>
                </a:solidFill>
              </a:rPr>
              <a:t>grok</a:t>
            </a:r>
            <a:endParaRPr sz="2200" b="1">
              <a:solidFill>
                <a:srgbClr val="0070C0"/>
              </a:solidFill>
            </a:endParaRPr>
          </a:p>
          <a:p>
            <a:pPr marL="685800" lvl="1" indent="-228600" algn="just" rtl="0">
              <a:lnSpc>
                <a:spcPct val="90000"/>
              </a:lnSpc>
              <a:spcBef>
                <a:spcPts val="600"/>
              </a:spcBef>
              <a:spcAft>
                <a:spcPts val="0"/>
              </a:spcAft>
              <a:buClr>
                <a:schemeClr val="dk1"/>
              </a:buClr>
              <a:buSzPts val="2200"/>
              <a:buFont typeface="Courier New"/>
              <a:buChar char="o"/>
            </a:pPr>
            <a:r>
              <a:rPr lang="en-US" sz="2200"/>
              <a:t>Déchiffrer les coordonnées géographiques des adresses IP</a:t>
            </a:r>
            <a:endParaRPr/>
          </a:p>
          <a:p>
            <a:pPr marL="685800" lvl="1" indent="-228600" algn="just" rtl="0">
              <a:lnSpc>
                <a:spcPct val="90000"/>
              </a:lnSpc>
              <a:spcBef>
                <a:spcPts val="600"/>
              </a:spcBef>
              <a:spcAft>
                <a:spcPts val="0"/>
              </a:spcAft>
              <a:buClr>
                <a:schemeClr val="dk1"/>
              </a:buClr>
              <a:buSzPts val="2200"/>
              <a:buFont typeface="Courier New"/>
              <a:buChar char="o"/>
            </a:pPr>
            <a:r>
              <a:rPr lang="en-US" sz="2200"/>
              <a:t>Facilitez le traitement global indépendamment de la source de données, du format ou du schéma.</a:t>
            </a:r>
            <a:endParaRPr sz="2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 FILTERS</a:t>
            </a:r>
            <a:endParaRPr/>
          </a:p>
        </p:txBody>
      </p:sp>
      <p:sp>
        <p:nvSpPr>
          <p:cNvPr id="2" name="Content Placeholder 1"/>
          <p:cNvSpPr>
            <a:spLocks noGrp="1"/>
          </p:cNvSpPr>
          <p:nvPr>
            <p:ph sz="half" idx="1"/>
          </p:nvPr>
        </p:nvSpPr>
        <p:spPr/>
        <p:txBody>
          <a:bodyPr/>
          <a:lstStyle/>
          <a:p>
            <a:endParaRPr lang="fr-FR"/>
          </a:p>
        </p:txBody>
      </p:sp>
      <p:pic>
        <p:nvPicPr>
          <p:cNvPr id="523" name="Google Shape;523;p44"/>
          <p:cNvPicPr preferRelativeResize="0"/>
          <p:nvPr/>
        </p:nvPicPr>
        <p:blipFill rotWithShape="1">
          <a:blip r:embed="rId3">
            <a:alphaModFix/>
          </a:blip>
          <a:srcRect l="5667" t="17984" r="51500" b="6422"/>
          <a:stretch/>
        </p:blipFill>
        <p:spPr>
          <a:xfrm>
            <a:off x="5372570" y="0"/>
            <a:ext cx="7085553" cy="66548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 OUTPUTS</a:t>
            </a:r>
            <a:endParaRPr/>
          </a:p>
        </p:txBody>
      </p:sp>
      <p:sp>
        <p:nvSpPr>
          <p:cNvPr id="530" name="Google Shape;530;p45"/>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rgbClr val="0070C0"/>
              </a:buClr>
              <a:buSzPts val="2400"/>
              <a:buNone/>
            </a:pPr>
            <a:r>
              <a:rPr lang="en-US" sz="2400" b="1">
                <a:solidFill>
                  <a:srgbClr val="0070C0"/>
                </a:solidFill>
              </a:rPr>
              <a:t>Choisissez votre Stash, transportez vos données</a:t>
            </a:r>
            <a:endParaRPr sz="2400" b="1">
              <a:solidFill>
                <a:srgbClr val="0070C0"/>
              </a:solidFill>
            </a:endParaRPr>
          </a:p>
        </p:txBody>
      </p:sp>
      <p:pic>
        <p:nvPicPr>
          <p:cNvPr id="532" name="Google Shape;532;p45"/>
          <p:cNvPicPr preferRelativeResize="0"/>
          <p:nvPr/>
        </p:nvPicPr>
        <p:blipFill rotWithShape="1">
          <a:blip r:embed="rId3">
            <a:alphaModFix/>
          </a:blip>
          <a:srcRect l="6833" t="28359" r="50665" b="22728"/>
          <a:stretch/>
        </p:blipFill>
        <p:spPr>
          <a:xfrm>
            <a:off x="6733458" y="2419558"/>
            <a:ext cx="5066185" cy="3278121"/>
          </a:xfrm>
          <a:prstGeom prst="rect">
            <a:avLst/>
          </a:prstGeom>
          <a:noFill/>
          <a:ln>
            <a:noFill/>
          </a:ln>
        </p:spPr>
      </p:pic>
      <p:sp>
        <p:nvSpPr>
          <p:cNvPr id="533" name="Google Shape;533;p45"/>
          <p:cNvSpPr/>
          <p:nvPr/>
        </p:nvSpPr>
        <p:spPr>
          <a:xfrm>
            <a:off x="1104899" y="2150405"/>
            <a:ext cx="5041067" cy="38164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200">
                <a:solidFill>
                  <a:schemeClr val="dk1"/>
                </a:solidFill>
                <a:latin typeface="Arial"/>
                <a:ea typeface="Arial"/>
                <a:cs typeface="Arial"/>
                <a:sym typeface="Arial"/>
              </a:rPr>
              <a:t>Bien que Elasticsearch soit notre sortie incontournable qui ouvre un monde de possibilités de recherche et d'analyse, ce n'est pas le seul disponible.</a:t>
            </a:r>
            <a:endParaRPr/>
          </a:p>
          <a:p>
            <a:pPr marL="0" marR="0" lvl="0" indent="0" algn="just" rtl="0">
              <a:spcBef>
                <a:spcPts val="0"/>
              </a:spcBef>
              <a:spcAft>
                <a:spcPts val="0"/>
              </a:spcAft>
              <a:buNone/>
            </a:pPr>
            <a:r>
              <a:rPr lang="en-US" sz="2200">
                <a:solidFill>
                  <a:schemeClr val="dk1"/>
                </a:solidFill>
                <a:latin typeface="Arial"/>
                <a:ea typeface="Arial"/>
                <a:cs typeface="Arial"/>
                <a:sym typeface="Arial"/>
              </a:rPr>
              <a:t>Logstash a une variété de sorties qui vous permettent d'acheminer les données où vous le souhaitez, vous donnant la possibilité de débloquer une multitude de cas d'utilisation en aval.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exemple de configuration</a:t>
            </a:r>
            <a:endParaRPr/>
          </a:p>
        </p:txBody>
      </p:sp>
      <p:sp>
        <p:nvSpPr>
          <p:cNvPr id="2" name="Text Placeholder 1"/>
          <p:cNvSpPr>
            <a:spLocks noGrp="1"/>
          </p:cNvSpPr>
          <p:nvPr>
            <p:ph sz="half" idx="1"/>
          </p:nvPr>
        </p:nvSpPr>
        <p:spPr/>
        <p:txBody>
          <a:bodyPr/>
          <a:lstStyle/>
          <a:p>
            <a:r>
              <a:rPr lang="fr-FR" dirty="0" smtClean="0"/>
              <a:t>Télécharger la version 7.5.0</a:t>
            </a:r>
          </a:p>
          <a:p>
            <a:pPr lvl="1"/>
            <a:r>
              <a:rPr lang="fr-FR" dirty="0" smtClean="0"/>
              <a:t>$ </a:t>
            </a:r>
            <a:r>
              <a:rPr lang="fr-FR" dirty="0" err="1" smtClean="0"/>
              <a:t>wget</a:t>
            </a:r>
            <a:r>
              <a:rPr lang="fr-FR" dirty="0" smtClean="0"/>
              <a:t> </a:t>
            </a:r>
            <a:r>
              <a:rPr lang="fr-FR" dirty="0"/>
              <a:t>https://</a:t>
            </a:r>
            <a:r>
              <a:rPr lang="fr-FR" dirty="0" err="1"/>
              <a:t>artifacts.elastic.co</a:t>
            </a:r>
            <a:r>
              <a:rPr lang="fr-FR" dirty="0"/>
              <a:t>/</a:t>
            </a:r>
            <a:r>
              <a:rPr lang="fr-FR" dirty="0" err="1"/>
              <a:t>downloads</a:t>
            </a:r>
            <a:r>
              <a:rPr lang="fr-FR" dirty="0"/>
              <a:t>/</a:t>
            </a:r>
            <a:r>
              <a:rPr lang="fr-FR" dirty="0" err="1"/>
              <a:t>logstash</a:t>
            </a:r>
            <a:r>
              <a:rPr lang="fr-FR" dirty="0"/>
              <a:t>/logstash-7.5.0.tar.gz </a:t>
            </a:r>
            <a:endParaRPr lang="fr-FR" dirty="0" smtClean="0"/>
          </a:p>
          <a:p>
            <a:r>
              <a:rPr lang="fr-FR" dirty="0" smtClean="0"/>
              <a:t>Extraire l’archive</a:t>
            </a:r>
          </a:p>
          <a:p>
            <a:pPr lvl="1"/>
            <a:r>
              <a:rPr lang="fr-FR" dirty="0" smtClean="0"/>
              <a:t>$ tar </a:t>
            </a:r>
            <a:r>
              <a:rPr lang="fr-FR" dirty="0" err="1" smtClean="0"/>
              <a:t>xzvf</a:t>
            </a:r>
            <a:r>
              <a:rPr lang="fr-FR" dirty="0" smtClean="0"/>
              <a:t>  logstash-7.5.0.tar.gz</a:t>
            </a:r>
          </a:p>
          <a:p>
            <a:pPr lvl="1"/>
            <a:r>
              <a:rPr lang="fr-FR" dirty="0" smtClean="0"/>
              <a:t>$ cd logstash-7.5.0</a:t>
            </a:r>
          </a:p>
          <a:p>
            <a:r>
              <a:rPr lang="fr-FR" dirty="0" smtClean="0"/>
              <a:t>Lancer </a:t>
            </a:r>
            <a:r>
              <a:rPr lang="fr-FR" dirty="0" err="1" smtClean="0"/>
              <a:t>logstash</a:t>
            </a:r>
            <a:r>
              <a:rPr lang="fr-FR" dirty="0" smtClean="0"/>
              <a:t> pour test</a:t>
            </a:r>
          </a:p>
          <a:p>
            <a:pPr lvl="1"/>
            <a:r>
              <a:rPr lang="fr-FR" dirty="0" smtClean="0"/>
              <a:t>$ </a:t>
            </a:r>
            <a:r>
              <a:rPr lang="fr-FR" dirty="0"/>
              <a:t>bin/</a:t>
            </a:r>
            <a:r>
              <a:rPr lang="fr-FR" dirty="0" err="1"/>
              <a:t>logstash</a:t>
            </a:r>
            <a:r>
              <a:rPr lang="fr-FR" dirty="0"/>
              <a:t> -e 'input { </a:t>
            </a:r>
            <a:r>
              <a:rPr lang="fr-FR" dirty="0" err="1"/>
              <a:t>stdin</a:t>
            </a:r>
            <a:r>
              <a:rPr lang="fr-FR" dirty="0"/>
              <a:t> { } } output { </a:t>
            </a:r>
            <a:r>
              <a:rPr lang="fr-FR" dirty="0" err="1"/>
              <a:t>stdout</a:t>
            </a:r>
            <a:r>
              <a:rPr lang="fr-FR" dirty="0"/>
              <a:t> {} }</a:t>
            </a:r>
          </a:p>
          <a:p>
            <a:pPr lvl="1"/>
            <a:endParaRPr lang="fr-F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dirty="0" err="1"/>
              <a:t>LogStash</a:t>
            </a:r>
            <a:r>
              <a:rPr lang="en-US" dirty="0"/>
              <a:t>: </a:t>
            </a:r>
            <a:r>
              <a:rPr lang="en-US" dirty="0" smtClean="0"/>
              <a:t>1er test</a:t>
            </a:r>
            <a:endParaRPr dirty="0"/>
          </a:p>
        </p:txBody>
      </p:sp>
      <p:sp>
        <p:nvSpPr>
          <p:cNvPr id="2" name="Text Placeholder 1"/>
          <p:cNvSpPr>
            <a:spLocks noGrp="1"/>
          </p:cNvSpPr>
          <p:nvPr>
            <p:ph sz="half" idx="1"/>
          </p:nvPr>
        </p:nvSpPr>
        <p:spPr/>
        <p:txBody>
          <a:bodyPr>
            <a:normAutofit/>
          </a:bodyPr>
          <a:lstStyle/>
          <a:p>
            <a:r>
              <a:rPr lang="fr-FR" sz="2000" dirty="0" smtClean="0"/>
              <a:t>Taper « test »</a:t>
            </a:r>
          </a:p>
          <a:p>
            <a:r>
              <a:rPr lang="fr-FR" sz="2000" dirty="0" smtClean="0"/>
              <a:t>réponse </a:t>
            </a:r>
          </a:p>
          <a:p>
            <a:pPr marL="114300" indent="0">
              <a:buNone/>
            </a:pPr>
            <a:r>
              <a:rPr lang="fr-FR" sz="2000" dirty="0"/>
              <a:t>{</a:t>
            </a:r>
          </a:p>
          <a:p>
            <a:pPr marL="114300" indent="0">
              <a:buNone/>
            </a:pPr>
            <a:r>
              <a:rPr lang="en-US" sz="2000" dirty="0"/>
              <a:t>       "message" =&gt; "test",</a:t>
            </a:r>
          </a:p>
          <a:p>
            <a:pPr marL="114300" indent="0">
              <a:buNone/>
            </a:pPr>
            <a:r>
              <a:rPr lang="de-DE" sz="2000" dirty="0"/>
              <a:t>      "@</a:t>
            </a:r>
            <a:r>
              <a:rPr lang="de-DE" sz="2000" dirty="0" err="1"/>
              <a:t>version</a:t>
            </a:r>
            <a:r>
              <a:rPr lang="de-DE" sz="2000" dirty="0"/>
              <a:t>" =&gt; "1",</a:t>
            </a:r>
          </a:p>
          <a:p>
            <a:pPr marL="114300" indent="0">
              <a:buNone/>
            </a:pPr>
            <a:r>
              <a:rPr lang="de-DE" sz="2000" dirty="0"/>
              <a:t>          "host" =&gt; "mohameds-MBP-2",</a:t>
            </a:r>
          </a:p>
          <a:p>
            <a:pPr marL="114300" indent="0">
              <a:buNone/>
            </a:pPr>
            <a:r>
              <a:rPr lang="en-US" sz="2000" dirty="0"/>
              <a:t>    "@timestamp" =&gt; 2020-03-04T21:27:51.915Z</a:t>
            </a:r>
          </a:p>
          <a:p>
            <a:pPr marL="114300" indent="0">
              <a:buNone/>
            </a:pPr>
            <a:r>
              <a:rPr lang="en-US" sz="2000" dirty="0"/>
              <a:t>}</a:t>
            </a:r>
          </a:p>
          <a:p>
            <a:endParaRPr lang="fr-FR" sz="2000" dirty="0"/>
          </a:p>
        </p:txBody>
      </p:sp>
      <p:sp>
        <p:nvSpPr>
          <p:cNvPr id="3" name="Rectangle 2"/>
          <p:cNvSpPr/>
          <p:nvPr/>
        </p:nvSpPr>
        <p:spPr>
          <a:xfrm>
            <a:off x="6702574" y="2016779"/>
            <a:ext cx="5000241" cy="4093428"/>
          </a:xfrm>
          <a:prstGeom prst="rect">
            <a:avLst/>
          </a:prstGeom>
          <a:ln>
            <a:solidFill>
              <a:schemeClr val="bg2"/>
            </a:solidFill>
          </a:ln>
        </p:spPr>
        <p:txBody>
          <a:bodyPr wrap="square">
            <a:spAutoFit/>
          </a:bodyPr>
          <a:lstStyle/>
          <a:p>
            <a:pPr marL="342900" indent="-342900">
              <a:buFont typeface="Arial" charset="0"/>
              <a:buChar char="•"/>
            </a:pPr>
            <a:r>
              <a:rPr lang="fr-FR" sz="2000" dirty="0" smtClean="0"/>
              <a:t>"message</a:t>
            </a:r>
            <a:r>
              <a:rPr lang="fr-FR" sz="2000" dirty="0"/>
              <a:t>" comprend le message d'entrée complet ou la ligne </a:t>
            </a:r>
            <a:r>
              <a:rPr lang="fr-FR" sz="2000" dirty="0" smtClean="0"/>
              <a:t>d'événement</a:t>
            </a:r>
          </a:p>
          <a:p>
            <a:pPr marL="342900" indent="-342900">
              <a:buFont typeface="Arial" charset="0"/>
              <a:buChar char="•"/>
            </a:pPr>
            <a:r>
              <a:rPr lang="fr-FR" sz="2000" dirty="0" smtClean="0"/>
              <a:t>"@</a:t>
            </a:r>
            <a:r>
              <a:rPr lang="fr-FR" sz="2000" dirty="0" err="1"/>
              <a:t>timestamp</a:t>
            </a:r>
            <a:r>
              <a:rPr lang="fr-FR" sz="2000" dirty="0"/>
              <a:t>" inclura l'horodatage de l'heure à laquelle l'événement a été indexé; ou si un filtre de date est utilisé, cette valeur peut également utiliser l'un des champs du message pour obtenir un horodatage spécifique à </a:t>
            </a:r>
            <a:r>
              <a:rPr lang="fr-FR" sz="2000" dirty="0" smtClean="0"/>
              <a:t>l'événement</a:t>
            </a:r>
          </a:p>
          <a:p>
            <a:pPr marL="342900" indent="-342900">
              <a:buFont typeface="Arial" charset="0"/>
              <a:buChar char="•"/>
            </a:pPr>
            <a:r>
              <a:rPr lang="fr-FR" sz="2000" dirty="0" smtClean="0"/>
              <a:t>"host" </a:t>
            </a:r>
            <a:r>
              <a:rPr lang="fr-FR" sz="2000" dirty="0"/>
              <a:t>représente généralement la machine sur laquelle cet événement a été généré</a:t>
            </a:r>
          </a:p>
        </p:txBody>
      </p:sp>
    </p:spTree>
    <p:extLst>
      <p:ext uri="{BB962C8B-B14F-4D97-AF65-F5344CB8AC3E}">
        <p14:creationId xmlns:p14="http://schemas.microsoft.com/office/powerpoint/2010/main" val="56804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dirty="0" err="1"/>
              <a:t>LogStash</a:t>
            </a:r>
            <a:r>
              <a:rPr lang="en-US" dirty="0"/>
              <a:t>: </a:t>
            </a:r>
            <a:r>
              <a:rPr lang="en-US" dirty="0" smtClean="0"/>
              <a:t>2eme test - </a:t>
            </a:r>
            <a:r>
              <a:rPr lang="en-US" dirty="0" err="1" smtClean="0"/>
              <a:t>Elasticsearch</a:t>
            </a:r>
            <a:endParaRPr dirty="0"/>
          </a:p>
        </p:txBody>
      </p:sp>
      <p:sp>
        <p:nvSpPr>
          <p:cNvPr id="2" name="Text Placeholder 1"/>
          <p:cNvSpPr>
            <a:spLocks noGrp="1"/>
          </p:cNvSpPr>
          <p:nvPr>
            <p:ph sz="half" idx="1"/>
          </p:nvPr>
        </p:nvSpPr>
        <p:spPr/>
        <p:txBody>
          <a:bodyPr/>
          <a:lstStyle/>
          <a:p>
            <a:r>
              <a:rPr lang="fr-FR" dirty="0" smtClean="0"/>
              <a:t>input </a:t>
            </a:r>
            <a:r>
              <a:rPr lang="fr-FR" dirty="0"/>
              <a:t>{  file {    type =&gt; "apache"    </a:t>
            </a:r>
            <a:r>
              <a:rPr lang="fr-FR" dirty="0" err="1"/>
              <a:t>path</a:t>
            </a:r>
            <a:r>
              <a:rPr lang="fr-FR" dirty="0"/>
              <a:t> =&gt; </a:t>
            </a:r>
            <a:r>
              <a:rPr lang="fr-FR" dirty="0" smtClean="0"/>
              <a:t> »/var/log/</a:t>
            </a:r>
            <a:r>
              <a:rPr lang="fr-FR" dirty="0" err="1" smtClean="0"/>
              <a:t>httpd</a:t>
            </a:r>
            <a:r>
              <a:rPr lang="fr-FR" dirty="0" smtClean="0"/>
              <a:t>/</a:t>
            </a:r>
            <a:r>
              <a:rPr lang="fr-FR" dirty="0" err="1" smtClean="0"/>
              <a:t>error_log</a:t>
            </a:r>
            <a:r>
              <a:rPr lang="fr-FR" dirty="0" smtClean="0"/>
              <a:t>"  }}output </a:t>
            </a:r>
            <a:r>
              <a:rPr lang="fr-FR" dirty="0"/>
              <a:t>{  </a:t>
            </a:r>
            <a:r>
              <a:rPr lang="fr-FR" dirty="0" err="1"/>
              <a:t>stdout</a:t>
            </a:r>
            <a:r>
              <a:rPr lang="fr-FR" dirty="0"/>
              <a:t> </a:t>
            </a:r>
            <a:r>
              <a:rPr lang="fr-FR" dirty="0" smtClean="0"/>
              <a:t>{</a:t>
            </a:r>
            <a:r>
              <a:rPr lang="fr-FR" dirty="0"/>
              <a:t>}}</a:t>
            </a:r>
          </a:p>
        </p:txBody>
      </p:sp>
    </p:spTree>
    <p:extLst>
      <p:ext uri="{BB962C8B-B14F-4D97-AF65-F5344CB8AC3E}">
        <p14:creationId xmlns:p14="http://schemas.microsoft.com/office/powerpoint/2010/main" val="56672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LogStash: exemple de configuration</a:t>
            </a:r>
            <a:endParaRPr/>
          </a:p>
        </p:txBody>
      </p:sp>
      <p:pic>
        <p:nvPicPr>
          <p:cNvPr id="542" name="Google Shape;542;p46"/>
          <p:cNvPicPr preferRelativeResize="0">
            <a:picLocks noGrp="1"/>
          </p:cNvPicPr>
          <p:nvPr>
            <p:ph sz="half" idx="1"/>
          </p:nvPr>
        </p:nvPicPr>
        <p:blipFill rotWithShape="1">
          <a:blip r:embed="rId3">
            <a:alphaModFix/>
          </a:blip>
          <a:stretch/>
        </p:blipFill>
        <p:spPr>
          <a:xfrm>
            <a:off x="1643912" y="1879600"/>
            <a:ext cx="8932751" cy="4749800"/>
          </a:xfrm>
          <a:prstGeom prst="rect">
            <a:avLst/>
          </a:prstGeom>
          <a:noFill/>
          <a:ln>
            <a:noFill/>
          </a:ln>
        </p:spPr>
      </p:pic>
    </p:spTree>
    <p:extLst>
      <p:ext uri="{BB962C8B-B14F-4D97-AF65-F5344CB8AC3E}">
        <p14:creationId xmlns:p14="http://schemas.microsoft.com/office/powerpoint/2010/main" val="131356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5"/>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56" name="Google Shape;156;p5"/>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a:t>/var/log/syslog </a:t>
            </a:r>
            <a:r>
              <a:rPr lang="en-US" sz="2400"/>
              <a:t>ou </a:t>
            </a:r>
            <a:r>
              <a:rPr lang="en-US" sz="2400" b="1"/>
              <a:t>/var/log/messages</a:t>
            </a:r>
            <a:r>
              <a:rPr lang="en-US" sz="2400"/>
              <a:t>: messages généraux, informations relatives au système. Essentiellement, ce journal stocke toutes les données d'activité globale du système. </a:t>
            </a:r>
            <a:endParaRPr/>
          </a:p>
          <a:p>
            <a:pPr marL="228600" lvl="0" indent="-76200" algn="l" rtl="0">
              <a:lnSpc>
                <a:spcPct val="90000"/>
              </a:lnSpc>
              <a:spcBef>
                <a:spcPts val="1800"/>
              </a:spcBef>
              <a:spcAft>
                <a:spcPts val="0"/>
              </a:spcAft>
              <a:buClr>
                <a:schemeClr val="dk1"/>
              </a:buClr>
              <a:buSzPts val="2400"/>
              <a:buNone/>
            </a:pPr>
            <a:endParaRPr sz="2400"/>
          </a:p>
        </p:txBody>
      </p:sp>
      <p:sp>
        <p:nvSpPr>
          <p:cNvPr id="159" name="Google Shape;159;p5"/>
          <p:cNvSpPr/>
          <p:nvPr/>
        </p:nvSpPr>
        <p:spPr>
          <a:xfrm>
            <a:off x="239843" y="3258991"/>
            <a:ext cx="11797259" cy="2585323"/>
          </a:xfrm>
          <a:prstGeom prst="rect">
            <a:avLst/>
          </a:prstGeom>
          <a:noFill/>
          <a:ln w="9525"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ourier New"/>
                <a:ea typeface="Courier New"/>
                <a:cs typeface="Courier New"/>
                <a:sym typeface="Courier New"/>
              </a:rPr>
              <a:t>user@host&gt; </a:t>
            </a:r>
            <a:r>
              <a:rPr lang="en-US" sz="1800" b="1" i="0" u="none" strike="noStrike" cap="none">
                <a:solidFill>
                  <a:srgbClr val="000000"/>
                </a:solidFill>
                <a:latin typeface="Courier New"/>
                <a:ea typeface="Courier New"/>
                <a:cs typeface="Courier New"/>
                <a:sym typeface="Courier New"/>
              </a:rPr>
              <a:t>show log messages</a:t>
            </a:r>
            <a:r>
              <a:rPr lang="en-US" sz="1800" b="0" i="0" u="none" strike="noStrike" cap="none">
                <a:solidFill>
                  <a:srgbClr val="000000"/>
                </a:solidFill>
                <a:latin typeface="Courier New"/>
                <a:ea typeface="Courier New"/>
                <a:cs typeface="Courier New"/>
                <a:sym typeface="Courier New"/>
              </a:rPr>
              <a:t> </a:t>
            </a:r>
            <a:endParaRPr sz="1800">
              <a:solidFill>
                <a:srgbClr val="000000"/>
              </a:solidFill>
              <a:latin typeface="Courier New"/>
              <a:ea typeface="Courier New"/>
              <a:cs typeface="Courier New"/>
              <a:sym typeface="Courier New"/>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Apr 11 10:27:25 router1 mgd[3606]: UI_DBASE_LOGIN_EVENT: User 'barbara' entering configuration mode</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Apr 11 10:32:22 router1 mgd[3606]: UI_DBASE_LOGOUT_EVENT: User 'barbara' exiting configuration mode</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Apr 11 11:36:15 router1 mgd[3606]: UI_COMMIT: User 'root' performed commit: no comment</a:t>
            </a:r>
            <a:endParaRPr/>
          </a:p>
          <a:p>
            <a:pPr marL="0" marR="0" lvl="0" indent="0" algn="l" rtl="0">
              <a:spcBef>
                <a:spcPts val="0"/>
              </a:spcBef>
              <a:spcAft>
                <a:spcPts val="0"/>
              </a:spcAft>
              <a:buNone/>
            </a:pPr>
            <a:r>
              <a:rPr lang="en-US" sz="1800">
                <a:solidFill>
                  <a:srgbClr val="000000"/>
                </a:solidFill>
                <a:latin typeface="Courier New"/>
                <a:ea typeface="Courier New"/>
                <a:cs typeface="Courier New"/>
                <a:sym typeface="Courier New"/>
              </a:rPr>
              <a:t>Apr 11 11:46:37 router1 mib2d[2905]: SNMP_TRAP_LINK_DOWN: ifIndex 82, ifAdminStatus up(1), ifOperStatus down(2), ifName at-1/0/0</a:t>
            </a:r>
            <a:endParaRPr sz="1800" b="0" i="0">
              <a:solidFill>
                <a:srgbClr val="000000"/>
              </a:solidFill>
              <a:latin typeface="Courier New"/>
              <a:ea typeface="Courier New"/>
              <a:cs typeface="Courier New"/>
              <a:sym typeface="Courier Ne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47"/>
          <p:cNvPicPr preferRelativeResize="0"/>
          <p:nvPr/>
        </p:nvPicPr>
        <p:blipFill rotWithShape="1">
          <a:blip r:embed="rId3">
            <a:alphaModFix/>
          </a:blip>
          <a:srcRect/>
          <a:stretch/>
        </p:blipFill>
        <p:spPr>
          <a:xfrm>
            <a:off x="7326958" y="4421688"/>
            <a:ext cx="4865042" cy="2436312"/>
          </a:xfrm>
          <a:prstGeom prst="rect">
            <a:avLst/>
          </a:prstGeom>
          <a:noFill/>
          <a:ln>
            <a:noFill/>
          </a:ln>
        </p:spPr>
      </p:pic>
      <p:sp>
        <p:nvSpPr>
          <p:cNvPr id="550" name="Google Shape;550;p47"/>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ElasticSearch</a:t>
            </a:r>
            <a:endParaRPr/>
          </a:p>
        </p:txBody>
      </p:sp>
      <p:sp>
        <p:nvSpPr>
          <p:cNvPr id="552" name="Google Shape;552;p47"/>
          <p:cNvSpPr txBox="1">
            <a:spLocks noGrp="1"/>
          </p:cNvSpPr>
          <p:nvPr>
            <p:ph sz="half" idx="1"/>
          </p:nvPr>
        </p:nvSpPr>
        <p:spPr>
          <a:prstGeom prst="rect">
            <a:avLst/>
          </a:prstGeom>
          <a:noFill/>
          <a:ln>
            <a:noFill/>
          </a:ln>
        </p:spPr>
        <p:txBody>
          <a:bodyPr spcFirstLastPara="1" wrap="square" lIns="0" tIns="45700" rIns="0" bIns="45700" anchor="t" anchorCtr="0">
            <a:noAutofit/>
          </a:bodyPr>
          <a:lstStyle/>
          <a:p>
            <a:pPr marL="228600" lvl="0" indent="-228600" algn="just" rtl="0">
              <a:lnSpc>
                <a:spcPct val="90000"/>
              </a:lnSpc>
              <a:spcBef>
                <a:spcPts val="0"/>
              </a:spcBef>
              <a:spcAft>
                <a:spcPts val="0"/>
              </a:spcAft>
              <a:buClr>
                <a:srgbClr val="00B0F0"/>
              </a:buClr>
              <a:buSzPts val="2000"/>
              <a:buChar char="▪"/>
            </a:pPr>
            <a:r>
              <a:rPr lang="en-US" sz="2400" b="1" dirty="0" err="1">
                <a:solidFill>
                  <a:srgbClr val="00B0F0"/>
                </a:solidFill>
              </a:rPr>
              <a:t>Elasticsearch</a:t>
            </a:r>
            <a:r>
              <a:rPr lang="en-US" sz="2400" dirty="0"/>
              <a:t> </a:t>
            </a:r>
            <a:r>
              <a:rPr lang="en-US" sz="2400" dirty="0" err="1"/>
              <a:t>est</a:t>
            </a:r>
            <a:r>
              <a:rPr lang="en-US" sz="2400" dirty="0"/>
              <a:t> un </a:t>
            </a:r>
            <a:r>
              <a:rPr lang="en-US" sz="2400" dirty="0" err="1"/>
              <a:t>moteur</a:t>
            </a:r>
            <a:r>
              <a:rPr lang="en-US" sz="2400" dirty="0"/>
              <a:t> de </a:t>
            </a:r>
            <a:r>
              <a:rPr lang="en-US" sz="2400" dirty="0" err="1"/>
              <a:t>recherche</a:t>
            </a:r>
            <a:r>
              <a:rPr lang="en-US" sz="2400" dirty="0"/>
              <a:t> et </a:t>
            </a:r>
            <a:r>
              <a:rPr lang="en-US" sz="2400" dirty="0" err="1"/>
              <a:t>d'analyse</a:t>
            </a:r>
            <a:r>
              <a:rPr lang="en-US" sz="2400" dirty="0"/>
              <a:t> </a:t>
            </a:r>
            <a:r>
              <a:rPr lang="en-US" sz="2400" dirty="0" err="1"/>
              <a:t>distribué</a:t>
            </a:r>
            <a:r>
              <a:rPr lang="en-US" sz="2400" dirty="0"/>
              <a:t> et </a:t>
            </a:r>
            <a:r>
              <a:rPr lang="en-US" sz="2400" dirty="0" err="1"/>
              <a:t>RESTful</a:t>
            </a:r>
            <a:r>
              <a:rPr lang="en-US" sz="2400" dirty="0"/>
              <a:t>, capable de </a:t>
            </a:r>
            <a:r>
              <a:rPr lang="en-US" sz="2400" dirty="0" err="1"/>
              <a:t>résoudre</a:t>
            </a:r>
            <a:r>
              <a:rPr lang="en-US" sz="2400" dirty="0"/>
              <a:t> un </a:t>
            </a:r>
            <a:r>
              <a:rPr lang="en-US" sz="2400" dirty="0" err="1"/>
              <a:t>nombre</a:t>
            </a:r>
            <a:r>
              <a:rPr lang="en-US" sz="2400" dirty="0"/>
              <a:t> croissant de </a:t>
            </a:r>
            <a:r>
              <a:rPr lang="en-US" sz="2400" dirty="0" err="1"/>
              <a:t>cas</a:t>
            </a:r>
            <a:r>
              <a:rPr lang="en-US" sz="2400" dirty="0"/>
              <a:t> </a:t>
            </a:r>
            <a:r>
              <a:rPr lang="en-US" sz="2400" dirty="0" err="1"/>
              <a:t>d'utilisation</a:t>
            </a:r>
            <a:r>
              <a:rPr lang="en-US" sz="2400" dirty="0"/>
              <a:t>. </a:t>
            </a:r>
            <a:endParaRPr sz="2400" dirty="0"/>
          </a:p>
          <a:p>
            <a:pPr marL="228600" lvl="0" indent="-228600" algn="just" rtl="0">
              <a:lnSpc>
                <a:spcPct val="90000"/>
              </a:lnSpc>
              <a:spcBef>
                <a:spcPts val="1800"/>
              </a:spcBef>
              <a:spcAft>
                <a:spcPts val="0"/>
              </a:spcAft>
              <a:buClr>
                <a:schemeClr val="dk1"/>
              </a:buClr>
              <a:buSzPts val="2000"/>
              <a:buChar char="▪"/>
            </a:pPr>
            <a:r>
              <a:rPr lang="en-US" sz="2400" dirty="0"/>
              <a:t>En </a:t>
            </a:r>
            <a:r>
              <a:rPr lang="en-US" sz="2400" dirty="0" err="1"/>
              <a:t>tant</a:t>
            </a:r>
            <a:r>
              <a:rPr lang="en-US" sz="2400" dirty="0"/>
              <a:t> </a:t>
            </a:r>
            <a:r>
              <a:rPr lang="en-US" sz="2400" dirty="0" err="1"/>
              <a:t>que</a:t>
            </a:r>
            <a:r>
              <a:rPr lang="en-US" sz="2400" dirty="0"/>
              <a:t> </a:t>
            </a:r>
            <a:r>
              <a:rPr lang="en-US" sz="2400" dirty="0" err="1"/>
              <a:t>cœur</a:t>
            </a:r>
            <a:r>
              <a:rPr lang="en-US" sz="2400" dirty="0"/>
              <a:t> </a:t>
            </a:r>
            <a:r>
              <a:rPr lang="en-US" sz="2400" dirty="0" err="1"/>
              <a:t>d'Elastic</a:t>
            </a:r>
            <a:r>
              <a:rPr lang="en-US" sz="2400" dirty="0"/>
              <a:t> Stack, </a:t>
            </a:r>
            <a:r>
              <a:rPr lang="en-US" sz="2400" dirty="0" err="1"/>
              <a:t>il</a:t>
            </a:r>
            <a:r>
              <a:rPr lang="en-US" sz="2400" dirty="0"/>
              <a:t> </a:t>
            </a:r>
            <a:r>
              <a:rPr lang="en-US" sz="2400" dirty="0" err="1"/>
              <a:t>stocke</a:t>
            </a:r>
            <a:r>
              <a:rPr lang="en-US" sz="2400" dirty="0"/>
              <a:t> </a:t>
            </a:r>
            <a:r>
              <a:rPr lang="en-US" sz="2400" dirty="0" err="1"/>
              <a:t>vos</a:t>
            </a:r>
            <a:r>
              <a:rPr lang="en-US" sz="2400" dirty="0"/>
              <a:t> </a:t>
            </a:r>
            <a:r>
              <a:rPr lang="en-US" sz="2400" dirty="0" err="1"/>
              <a:t>données</a:t>
            </a:r>
            <a:r>
              <a:rPr lang="en-US" sz="2400" dirty="0"/>
              <a:t> de </a:t>
            </a:r>
            <a:r>
              <a:rPr lang="en-US" sz="2400" dirty="0" err="1"/>
              <a:t>manière</a:t>
            </a:r>
            <a:r>
              <a:rPr lang="en-US" sz="2400" dirty="0"/>
              <a:t> </a:t>
            </a:r>
            <a:r>
              <a:rPr lang="en-US" sz="2400" dirty="0" err="1"/>
              <a:t>centralisée</a:t>
            </a:r>
            <a:r>
              <a:rPr lang="en-US" sz="2400" dirty="0"/>
              <a:t> </a:t>
            </a:r>
            <a:r>
              <a:rPr lang="en-US" sz="2400" dirty="0" err="1"/>
              <a:t>afin</a:t>
            </a:r>
            <a:r>
              <a:rPr lang="en-US" sz="2400" dirty="0"/>
              <a:t> </a:t>
            </a:r>
            <a:r>
              <a:rPr lang="en-US" sz="2400" dirty="0" err="1"/>
              <a:t>que</a:t>
            </a:r>
            <a:r>
              <a:rPr lang="en-US" sz="2400" dirty="0"/>
              <a:t> </a:t>
            </a:r>
            <a:r>
              <a:rPr lang="en-US" sz="2400" dirty="0" err="1"/>
              <a:t>vous</a:t>
            </a:r>
            <a:r>
              <a:rPr lang="en-US" sz="2400" dirty="0"/>
              <a:t> </a:t>
            </a:r>
            <a:r>
              <a:rPr lang="en-US" sz="2400" dirty="0" err="1"/>
              <a:t>puissiez</a:t>
            </a:r>
            <a:r>
              <a:rPr lang="en-US" sz="2400" dirty="0"/>
              <a:t> </a:t>
            </a:r>
            <a:r>
              <a:rPr lang="en-US" sz="2400" dirty="0" err="1"/>
              <a:t>découvrir</a:t>
            </a:r>
            <a:r>
              <a:rPr lang="en-US" sz="2400" dirty="0"/>
              <a:t> </a:t>
            </a:r>
            <a:r>
              <a:rPr lang="en-US" sz="2400" dirty="0" err="1"/>
              <a:t>ce</a:t>
            </a:r>
            <a:r>
              <a:rPr lang="en-US" sz="2400" dirty="0"/>
              <a:t> qui </a:t>
            </a:r>
            <a:r>
              <a:rPr lang="en-US" sz="2400" dirty="0" err="1"/>
              <a:t>est</a:t>
            </a:r>
            <a:r>
              <a:rPr lang="en-US" sz="2400" dirty="0"/>
              <a:t> </a:t>
            </a:r>
            <a:r>
              <a:rPr lang="en-US" sz="2400" dirty="0" err="1"/>
              <a:t>attendu</a:t>
            </a:r>
            <a:r>
              <a:rPr lang="en-US" sz="2400" dirty="0"/>
              <a:t> et </a:t>
            </a:r>
            <a:r>
              <a:rPr lang="en-US" sz="2400" dirty="0" err="1"/>
              <a:t>découvrir</a:t>
            </a:r>
            <a:r>
              <a:rPr lang="en-US" sz="2400" dirty="0"/>
              <a:t> </a:t>
            </a:r>
            <a:r>
              <a:rPr lang="en-US" sz="2400" dirty="0" err="1"/>
              <a:t>l'inattendu</a:t>
            </a:r>
            <a:r>
              <a:rPr lang="en-US" sz="2400" dirty="0"/>
              <a:t>. </a:t>
            </a:r>
            <a:endParaRPr sz="2400" dirty="0"/>
          </a:p>
          <a:p>
            <a:pPr marL="228600" lvl="0" indent="-228600" algn="just" rtl="0">
              <a:lnSpc>
                <a:spcPct val="90000"/>
              </a:lnSpc>
              <a:spcBef>
                <a:spcPts val="1800"/>
              </a:spcBef>
              <a:spcAft>
                <a:spcPts val="0"/>
              </a:spcAft>
              <a:buClr>
                <a:schemeClr val="dk1"/>
              </a:buClr>
              <a:buSzPts val="2000"/>
              <a:buChar char="▪"/>
            </a:pPr>
            <a:r>
              <a:rPr lang="en-US" sz="2400" dirty="0" err="1"/>
              <a:t>Moteur</a:t>
            </a:r>
            <a:r>
              <a:rPr lang="en-US" sz="2400" dirty="0"/>
              <a:t> de </a:t>
            </a:r>
            <a:r>
              <a:rPr lang="en-US" sz="2400" dirty="0" err="1"/>
              <a:t>recherche</a:t>
            </a:r>
            <a:r>
              <a:rPr lang="en-US" sz="2400" dirty="0"/>
              <a:t> et </a:t>
            </a:r>
            <a:r>
              <a:rPr lang="en-US" sz="2400" dirty="0" err="1"/>
              <a:t>d'analyse</a:t>
            </a:r>
            <a:r>
              <a:rPr lang="en-US" sz="2400" dirty="0"/>
              <a:t> open source et </a:t>
            </a:r>
            <a:r>
              <a:rPr lang="en-US" sz="2400" dirty="0" err="1"/>
              <a:t>distribué</a:t>
            </a:r>
            <a:endParaRPr sz="2400" dirty="0"/>
          </a:p>
          <a:p>
            <a:pPr marL="228600" lvl="0" indent="-228600" algn="just" rtl="0">
              <a:lnSpc>
                <a:spcPct val="90000"/>
              </a:lnSpc>
              <a:spcBef>
                <a:spcPts val="1800"/>
              </a:spcBef>
              <a:spcAft>
                <a:spcPts val="0"/>
              </a:spcAft>
              <a:buClr>
                <a:schemeClr val="dk1"/>
              </a:buClr>
              <a:buSzPts val="2000"/>
              <a:buChar char="▪"/>
            </a:pPr>
            <a:r>
              <a:rPr lang="en-US" sz="2400" dirty="0" err="1"/>
              <a:t>Utilise</a:t>
            </a:r>
            <a:r>
              <a:rPr lang="en-US" sz="2400" dirty="0"/>
              <a:t> des documents JSON, </a:t>
            </a:r>
            <a:r>
              <a:rPr lang="en-US" sz="2400" dirty="0" err="1"/>
              <a:t>est</a:t>
            </a:r>
            <a:r>
              <a:rPr lang="en-US" sz="2400" dirty="0"/>
              <a:t> sans </a:t>
            </a:r>
            <a:r>
              <a:rPr lang="en-US" sz="2400" dirty="0" err="1"/>
              <a:t>schéma</a:t>
            </a:r>
            <a:r>
              <a:rPr lang="en-US" sz="2400" dirty="0"/>
              <a:t> et </a:t>
            </a:r>
            <a:r>
              <a:rPr lang="en-US" sz="2400" dirty="0" err="1"/>
              <a:t>RESTful</a:t>
            </a:r>
            <a:endParaRPr sz="2400" dirty="0"/>
          </a:p>
          <a:p>
            <a:pPr marL="228600" lvl="0" indent="-228600" algn="just" rtl="0">
              <a:lnSpc>
                <a:spcPct val="90000"/>
              </a:lnSpc>
              <a:spcBef>
                <a:spcPts val="1800"/>
              </a:spcBef>
              <a:spcAft>
                <a:spcPts val="0"/>
              </a:spcAft>
              <a:buClr>
                <a:schemeClr val="dk1"/>
              </a:buClr>
              <a:buSzPts val="2000"/>
              <a:buChar char="▪"/>
            </a:pPr>
            <a:r>
              <a:rPr lang="en-US" sz="2400" dirty="0" err="1"/>
              <a:t>Basé</a:t>
            </a:r>
            <a:r>
              <a:rPr lang="en-US" sz="2400" dirty="0"/>
              <a:t> </a:t>
            </a:r>
            <a:r>
              <a:rPr lang="en-US" sz="2400" dirty="0" err="1"/>
              <a:t>sur</a:t>
            </a:r>
            <a:r>
              <a:rPr lang="en-US" sz="2400" dirty="0"/>
              <a:t> </a:t>
            </a:r>
            <a:r>
              <a:rPr lang="en-US" sz="2400" dirty="0" err="1"/>
              <a:t>Lucene</a:t>
            </a:r>
            <a:r>
              <a:rPr lang="en-US" sz="2400" dirty="0"/>
              <a:t> (Java): indexation inverse</a:t>
            </a:r>
            <a:endParaRPr sz="2400" dirty="0"/>
          </a:p>
          <a:p>
            <a:pPr marL="228600" lvl="0" indent="-228600" algn="just" rtl="0">
              <a:lnSpc>
                <a:spcPct val="90000"/>
              </a:lnSpc>
              <a:spcBef>
                <a:spcPts val="1800"/>
              </a:spcBef>
              <a:spcAft>
                <a:spcPts val="0"/>
              </a:spcAft>
              <a:buClr>
                <a:schemeClr val="dk1"/>
              </a:buClr>
              <a:buSzPts val="2000"/>
              <a:buChar char="▪"/>
            </a:pPr>
            <a:r>
              <a:rPr lang="en-US" sz="2400" dirty="0" err="1"/>
              <a:t>Profil</a:t>
            </a:r>
            <a:r>
              <a:rPr lang="en-US" sz="2400" dirty="0"/>
              <a:t> de performance:	</a:t>
            </a:r>
            <a:endParaRPr sz="2400" dirty="0"/>
          </a:p>
          <a:p>
            <a:pPr marL="685800" lvl="1" indent="-228600" algn="just" rtl="0">
              <a:lnSpc>
                <a:spcPct val="90000"/>
              </a:lnSpc>
              <a:spcBef>
                <a:spcPts val="600"/>
              </a:spcBef>
              <a:spcAft>
                <a:spcPts val="0"/>
              </a:spcAft>
              <a:buClr>
                <a:schemeClr val="dk1"/>
              </a:buClr>
              <a:buSzPts val="2000"/>
              <a:buFont typeface="Courier New"/>
              <a:buChar char="o"/>
            </a:pPr>
            <a:r>
              <a:rPr lang="en-US" sz="1800" dirty="0" err="1"/>
              <a:t>Écriture</a:t>
            </a:r>
            <a:r>
              <a:rPr lang="en-US" sz="1800" dirty="0"/>
              <a:t> </a:t>
            </a:r>
            <a:r>
              <a:rPr lang="en-US" sz="1800" dirty="0" err="1"/>
              <a:t>lente</a:t>
            </a:r>
            <a:r>
              <a:rPr lang="en-US" sz="1800" dirty="0"/>
              <a:t> (</a:t>
            </a:r>
            <a:r>
              <a:rPr lang="en-US" sz="1800" dirty="0" err="1"/>
              <a:t>réindexation</a:t>
            </a:r>
            <a:r>
              <a:rPr lang="en-US" sz="1800" dirty="0"/>
              <a:t>)</a:t>
            </a:r>
            <a:endParaRPr sz="1800" dirty="0"/>
          </a:p>
          <a:p>
            <a:pPr marL="685800" lvl="1" indent="-228600" algn="just" rtl="0">
              <a:lnSpc>
                <a:spcPct val="90000"/>
              </a:lnSpc>
              <a:spcBef>
                <a:spcPts val="600"/>
              </a:spcBef>
              <a:spcAft>
                <a:spcPts val="0"/>
              </a:spcAft>
              <a:buClr>
                <a:schemeClr val="dk1"/>
              </a:buClr>
              <a:buSzPts val="2000"/>
              <a:buFont typeface="Courier New"/>
              <a:buChar char="o"/>
            </a:pPr>
            <a:r>
              <a:rPr lang="en-US" sz="1800" dirty="0"/>
              <a:t>Lecture </a:t>
            </a:r>
            <a:r>
              <a:rPr lang="en-US" sz="1800" dirty="0" err="1"/>
              <a:t>rapide</a:t>
            </a:r>
            <a:r>
              <a:rPr lang="en-US" sz="1800" dirty="0"/>
              <a:t> =&gt; </a:t>
            </a:r>
            <a:r>
              <a:rPr lang="en-US" sz="1800" dirty="0" err="1"/>
              <a:t>analyse</a:t>
            </a:r>
            <a:endParaRPr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48"/>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559" name="Google Shape;559;p48"/>
          <p:cNvSpPr txBox="1">
            <a:spLocks noGrp="1"/>
          </p:cNvSpPr>
          <p:nvPr>
            <p:ph sz="half" idx="1"/>
          </p:nvPr>
        </p:nvSpPr>
        <p:spPr>
          <a:prstGeom prst="rect">
            <a:avLst/>
          </a:prstGeom>
          <a:noFill/>
          <a:ln>
            <a:noFill/>
          </a:ln>
        </p:spPr>
        <p:txBody>
          <a:bodyPr spcFirstLastPara="1" wrap="square" lIns="0" tIns="45700" rIns="0" bIns="45700" anchor="t" anchorCtr="0">
            <a:noAutofit/>
          </a:bodyPr>
          <a:lstStyle/>
          <a:p>
            <a:pPr marL="228600" lvl="0" indent="-228600" algn="just" rtl="0">
              <a:lnSpc>
                <a:spcPct val="90000"/>
              </a:lnSpc>
              <a:spcBef>
                <a:spcPts val="0"/>
              </a:spcBef>
              <a:spcAft>
                <a:spcPts val="0"/>
              </a:spcAft>
              <a:buClr>
                <a:schemeClr val="dk1"/>
              </a:buClr>
              <a:buSzPts val="2400"/>
              <a:buChar char="▪"/>
            </a:pPr>
            <a:r>
              <a:rPr lang="en-US" sz="2400"/>
              <a:t>Kibana est une plate-forme de visualisation de données qui est la couche de présentation de la pile ELK.</a:t>
            </a:r>
            <a:endParaRPr/>
          </a:p>
          <a:p>
            <a:pPr marL="228600" lvl="0" indent="-228600" algn="just" rtl="0">
              <a:lnSpc>
                <a:spcPct val="90000"/>
              </a:lnSpc>
              <a:spcBef>
                <a:spcPts val="1800"/>
              </a:spcBef>
              <a:spcAft>
                <a:spcPts val="0"/>
              </a:spcAft>
              <a:buClr>
                <a:schemeClr val="dk1"/>
              </a:buClr>
              <a:buSzPts val="2400"/>
              <a:buChar char="▪"/>
            </a:pPr>
            <a:r>
              <a:rPr lang="en-US" sz="2400"/>
              <a:t>Il consomme des données des index de ElasticSearch.</a:t>
            </a:r>
            <a:endParaRPr/>
          </a:p>
          <a:p>
            <a:pPr marL="228600" lvl="0" indent="-228600" algn="just" rtl="0">
              <a:lnSpc>
                <a:spcPct val="90000"/>
              </a:lnSpc>
              <a:spcBef>
                <a:spcPts val="1800"/>
              </a:spcBef>
              <a:spcAft>
                <a:spcPts val="0"/>
              </a:spcAft>
              <a:buClr>
                <a:schemeClr val="dk1"/>
              </a:buClr>
              <a:buSzPts val="2400"/>
              <a:buChar char="▪"/>
            </a:pPr>
            <a:r>
              <a:rPr lang="en-US" sz="2400"/>
              <a:t>Un utilisateur accède à l'interface Kibana via un navigateur Web.</a:t>
            </a:r>
            <a:endParaRPr/>
          </a:p>
          <a:p>
            <a:pPr marL="228600" lvl="0" indent="-228600" algn="just" rtl="0">
              <a:lnSpc>
                <a:spcPct val="90000"/>
              </a:lnSpc>
              <a:spcBef>
                <a:spcPts val="1800"/>
              </a:spcBef>
              <a:spcAft>
                <a:spcPts val="0"/>
              </a:spcAft>
              <a:buClr>
                <a:schemeClr val="dk1"/>
              </a:buClr>
              <a:buSzPts val="2400"/>
              <a:buChar char="▪"/>
            </a:pPr>
            <a:r>
              <a:rPr lang="en-US" sz="2400"/>
              <a:t>Tableaux de bord Kibana par client =&gt; une victoire 4x</a:t>
            </a:r>
            <a:endParaRPr sz="2400"/>
          </a:p>
          <a:p>
            <a:pPr marL="685800" lvl="1" indent="-228600" algn="just" rtl="0">
              <a:lnSpc>
                <a:spcPct val="90000"/>
              </a:lnSpc>
              <a:spcBef>
                <a:spcPts val="600"/>
              </a:spcBef>
              <a:spcAft>
                <a:spcPts val="0"/>
              </a:spcAft>
              <a:buClr>
                <a:srgbClr val="00B0F0"/>
              </a:buClr>
              <a:buSzPts val="2400"/>
              <a:buFont typeface="Courier New"/>
              <a:buChar char="o"/>
            </a:pPr>
            <a:r>
              <a:rPr lang="en-US" sz="2400" b="1">
                <a:solidFill>
                  <a:srgbClr val="00B0F0"/>
                </a:solidFill>
              </a:rPr>
              <a:t>DevOps</a:t>
            </a:r>
            <a:r>
              <a:rPr lang="en-US" sz="2400"/>
              <a:t> (ssh/grep/alerting)</a:t>
            </a:r>
            <a:endParaRPr/>
          </a:p>
          <a:p>
            <a:pPr marL="685800" lvl="1" indent="-228600" algn="just" rtl="0">
              <a:lnSpc>
                <a:spcPct val="90000"/>
              </a:lnSpc>
              <a:spcBef>
                <a:spcPts val="600"/>
              </a:spcBef>
              <a:spcAft>
                <a:spcPts val="0"/>
              </a:spcAft>
              <a:buClr>
                <a:srgbClr val="00B0F0"/>
              </a:buClr>
              <a:buSzPts val="2400"/>
              <a:buFont typeface="Courier New"/>
              <a:buChar char="o"/>
            </a:pPr>
            <a:r>
              <a:rPr lang="en-US" sz="2400" b="1">
                <a:solidFill>
                  <a:srgbClr val="00B0F0"/>
                </a:solidFill>
              </a:rPr>
              <a:t>Developers</a:t>
            </a:r>
            <a:r>
              <a:rPr lang="en-US" sz="2400"/>
              <a:t> (performance analysis, API optimization)</a:t>
            </a:r>
            <a:endParaRPr/>
          </a:p>
          <a:p>
            <a:pPr marL="685800" lvl="1" indent="-228600" algn="just" rtl="0">
              <a:lnSpc>
                <a:spcPct val="90000"/>
              </a:lnSpc>
              <a:spcBef>
                <a:spcPts val="600"/>
              </a:spcBef>
              <a:spcAft>
                <a:spcPts val="0"/>
              </a:spcAft>
              <a:buClr>
                <a:srgbClr val="00B0F0"/>
              </a:buClr>
              <a:buSzPts val="2400"/>
              <a:buFont typeface="Courier New"/>
              <a:buChar char="o"/>
            </a:pPr>
            <a:r>
              <a:rPr lang="en-US" sz="2400" b="1">
                <a:solidFill>
                  <a:srgbClr val="00B0F0"/>
                </a:solidFill>
              </a:rPr>
              <a:t>PM</a:t>
            </a:r>
            <a:r>
              <a:rPr lang="en-US" sz="2400"/>
              <a:t> (pro-active vs. fire extinguishing)</a:t>
            </a:r>
            <a:endParaRPr/>
          </a:p>
          <a:p>
            <a:pPr marL="685800" lvl="1" indent="-228600" algn="just" rtl="0">
              <a:lnSpc>
                <a:spcPct val="90000"/>
              </a:lnSpc>
              <a:spcBef>
                <a:spcPts val="600"/>
              </a:spcBef>
              <a:spcAft>
                <a:spcPts val="0"/>
              </a:spcAft>
              <a:buClr>
                <a:srgbClr val="00B0F0"/>
              </a:buClr>
              <a:buSzPts val="2400"/>
              <a:buFont typeface="Courier New"/>
              <a:buChar char="o"/>
            </a:pPr>
            <a:r>
              <a:rPr lang="en-US" sz="2400" b="1">
                <a:solidFill>
                  <a:srgbClr val="00B0F0"/>
                </a:solidFill>
              </a:rPr>
              <a:t>Customers</a:t>
            </a:r>
            <a:r>
              <a:rPr lang="en-US" sz="2400"/>
              <a:t> =&gt; new revenue streams!</a:t>
            </a:r>
            <a:endParaRPr/>
          </a:p>
          <a:p>
            <a:pPr marL="1143000" lvl="2" indent="-228600" algn="just" rtl="0">
              <a:lnSpc>
                <a:spcPct val="90000"/>
              </a:lnSpc>
              <a:spcBef>
                <a:spcPts val="600"/>
              </a:spcBef>
              <a:spcAft>
                <a:spcPts val="0"/>
              </a:spcAft>
              <a:buClr>
                <a:schemeClr val="dk1"/>
              </a:buClr>
              <a:buSzPts val="2400"/>
              <a:buFont typeface="Noto Sans Symbols"/>
              <a:buChar char="✔"/>
            </a:pPr>
            <a:r>
              <a:rPr lang="en-US" sz="2400"/>
              <a:t> Technical SEO</a:t>
            </a:r>
            <a:endParaRPr/>
          </a:p>
          <a:p>
            <a:pPr marL="1143000" lvl="2" indent="-228600" algn="just" rtl="0">
              <a:lnSpc>
                <a:spcPct val="90000"/>
              </a:lnSpc>
              <a:spcBef>
                <a:spcPts val="600"/>
              </a:spcBef>
              <a:spcAft>
                <a:spcPts val="0"/>
              </a:spcAft>
              <a:buClr>
                <a:schemeClr val="dk1"/>
              </a:buClr>
              <a:buSzPts val="2400"/>
              <a:buFont typeface="Noto Sans Symbols"/>
              <a:buChar char="✔"/>
            </a:pPr>
            <a:r>
              <a:rPr lang="en-US" sz="2400"/>
              <a:t> Business Intelligence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9"/>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568" name="Google Shape;568;p49"/>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Clr>
                <a:schemeClr val="dk1"/>
              </a:buClr>
              <a:buSzPts val="2200"/>
              <a:buNone/>
            </a:pPr>
            <a:r>
              <a:rPr lang="en-US" sz="2200"/>
              <a:t>Kibana core est livré avec les classiques: histogrammes, graphiques linéaires, camemberts, sunbursts, etc.</a:t>
            </a:r>
            <a:endParaRPr/>
          </a:p>
          <a:p>
            <a:pPr marL="0" lvl="0" indent="0" algn="just" rtl="0">
              <a:lnSpc>
                <a:spcPct val="90000"/>
              </a:lnSpc>
              <a:spcBef>
                <a:spcPts val="1800"/>
              </a:spcBef>
              <a:spcAft>
                <a:spcPts val="0"/>
              </a:spcAft>
              <a:buClr>
                <a:schemeClr val="dk1"/>
              </a:buClr>
              <a:buSzPts val="2200"/>
              <a:buNone/>
            </a:pPr>
            <a:r>
              <a:rPr lang="en-US" sz="2200"/>
              <a:t>Vous pouvez utiliser la grammaire Vega pour concevoir vos propres visualisations. Tous tirent parti des capacités d'agrégation complètes d'Elasticsearch.</a:t>
            </a:r>
            <a:endParaRPr sz="2200"/>
          </a:p>
        </p:txBody>
      </p:sp>
      <p:pic>
        <p:nvPicPr>
          <p:cNvPr id="570" name="Google Shape;570;p49"/>
          <p:cNvPicPr preferRelativeResize="0"/>
          <p:nvPr/>
        </p:nvPicPr>
        <p:blipFill rotWithShape="1">
          <a:blip r:embed="rId3">
            <a:alphaModFix/>
          </a:blip>
          <a:srcRect/>
          <a:stretch/>
        </p:blipFill>
        <p:spPr>
          <a:xfrm>
            <a:off x="4463512" y="3479763"/>
            <a:ext cx="5764220" cy="32407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0"/>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578" name="Google Shape;578;p50"/>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2200"/>
              <a:buNone/>
            </a:pPr>
            <a:r>
              <a:rPr lang="en-US" sz="2200" b="1"/>
              <a:t>Placer des données géographiques sur n'importe quelle carte</a:t>
            </a:r>
            <a:endParaRPr/>
          </a:p>
          <a:p>
            <a:pPr marL="0" lvl="0" indent="0" algn="l" rtl="0">
              <a:lnSpc>
                <a:spcPct val="90000"/>
              </a:lnSpc>
              <a:spcBef>
                <a:spcPts val="1800"/>
              </a:spcBef>
              <a:spcAft>
                <a:spcPts val="0"/>
              </a:spcAft>
              <a:buClr>
                <a:schemeClr val="dk1"/>
              </a:buClr>
              <a:buSzPts val="2200"/>
              <a:buNone/>
            </a:pPr>
            <a:r>
              <a:rPr lang="en-US" sz="2200"/>
              <a:t>Tirez parti du service Elastic Maps pour visualiser des données géospatiales, ou faites preuve de créativité et visualisez des données de localisation personnalisées sur un schéma de votre choix.</a:t>
            </a:r>
            <a:endParaRPr sz="2200"/>
          </a:p>
        </p:txBody>
      </p:sp>
      <p:pic>
        <p:nvPicPr>
          <p:cNvPr id="580" name="Google Shape;580;p50"/>
          <p:cNvPicPr preferRelativeResize="0"/>
          <p:nvPr/>
        </p:nvPicPr>
        <p:blipFill rotWithShape="1">
          <a:blip r:embed="rId3">
            <a:alphaModFix/>
          </a:blip>
          <a:srcRect/>
          <a:stretch/>
        </p:blipFill>
        <p:spPr>
          <a:xfrm>
            <a:off x="5111646" y="3002753"/>
            <a:ext cx="6884369" cy="38552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1"/>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588" name="Google Shape;588;p51"/>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0"/>
              </a:spcBef>
              <a:spcAft>
                <a:spcPts val="0"/>
              </a:spcAft>
              <a:buClr>
                <a:schemeClr val="dk1"/>
              </a:buClr>
              <a:buSzPts val="2200"/>
              <a:buNone/>
            </a:pPr>
            <a:r>
              <a:rPr lang="en-US" sz="2200" b="1"/>
              <a:t>La série chronologique est également au menu</a:t>
            </a:r>
            <a:endParaRPr/>
          </a:p>
          <a:p>
            <a:pPr marL="0" lvl="0" indent="0" algn="just" rtl="0">
              <a:lnSpc>
                <a:spcPct val="90000"/>
              </a:lnSpc>
              <a:spcBef>
                <a:spcPts val="1800"/>
              </a:spcBef>
              <a:spcAft>
                <a:spcPts val="0"/>
              </a:spcAft>
              <a:buClr>
                <a:schemeClr val="dk1"/>
              </a:buClr>
              <a:buSzPts val="2200"/>
              <a:buNone/>
            </a:pPr>
            <a:r>
              <a:rPr lang="en-US" sz="2200"/>
              <a:t>Effectuez une analyse avancée des séries chronologiques sur vos données Elasticsearch avec les interfaces utilisateur de séries chronologiques organisées. Décrivez les requêtes, les transformations et les visualisations avec des expressions puissantes et faciles à apprendre.</a:t>
            </a:r>
            <a:endParaRPr/>
          </a:p>
        </p:txBody>
      </p:sp>
      <p:pic>
        <p:nvPicPr>
          <p:cNvPr id="590" name="Google Shape;590;p51"/>
          <p:cNvPicPr preferRelativeResize="0"/>
          <p:nvPr/>
        </p:nvPicPr>
        <p:blipFill rotWithShape="1">
          <a:blip r:embed="rId3">
            <a:alphaModFix/>
          </a:blip>
          <a:srcRect/>
          <a:stretch/>
        </p:blipFill>
        <p:spPr>
          <a:xfrm>
            <a:off x="5711253" y="3324612"/>
            <a:ext cx="6684375" cy="3743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598" name="Google Shape;598;p52"/>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0" lvl="0" indent="0" algn="just" rtl="0">
              <a:lnSpc>
                <a:spcPct val="90000"/>
              </a:lnSpc>
              <a:spcBef>
                <a:spcPts val="0"/>
              </a:spcBef>
              <a:spcAft>
                <a:spcPts val="0"/>
              </a:spcAft>
              <a:buClr>
                <a:schemeClr val="dk1"/>
              </a:buClr>
              <a:buSzPts val="2200"/>
              <a:buNone/>
            </a:pPr>
            <a:r>
              <a:rPr lang="en-US" sz="2200" b="1"/>
              <a:t>Explorez les anomalies avec l'apprentissage automatique</a:t>
            </a:r>
            <a:endParaRPr sz="2200" b="1"/>
          </a:p>
          <a:p>
            <a:pPr marL="0" lvl="0" indent="0" algn="just" rtl="0">
              <a:lnSpc>
                <a:spcPct val="90000"/>
              </a:lnSpc>
              <a:spcBef>
                <a:spcPts val="1800"/>
              </a:spcBef>
              <a:spcAft>
                <a:spcPts val="0"/>
              </a:spcAft>
              <a:buClr>
                <a:schemeClr val="dk1"/>
              </a:buClr>
              <a:buSzPts val="2200"/>
              <a:buNone/>
            </a:pPr>
            <a:r>
              <a:rPr lang="en-US" sz="2200"/>
              <a:t>Détectez les anomalies qui se cachent dans vos données Elasticsearch et explorez les propriétés qui les influencent de manière significative avec des fonctionnalités d'apprentissage automatique non supervisées dans X-Pack.</a:t>
            </a:r>
            <a:endParaRPr/>
          </a:p>
          <a:p>
            <a:pPr marL="0" lvl="0" indent="0" algn="just" rtl="0">
              <a:lnSpc>
                <a:spcPct val="90000"/>
              </a:lnSpc>
              <a:spcBef>
                <a:spcPts val="1800"/>
              </a:spcBef>
              <a:spcAft>
                <a:spcPts val="0"/>
              </a:spcAft>
              <a:buClr>
                <a:schemeClr val="dk1"/>
              </a:buClr>
              <a:buSzPts val="2200"/>
              <a:buNone/>
            </a:pPr>
            <a:endParaRPr sz="2200"/>
          </a:p>
        </p:txBody>
      </p:sp>
      <p:pic>
        <p:nvPicPr>
          <p:cNvPr id="600" name="Google Shape;600;p52"/>
          <p:cNvPicPr preferRelativeResize="0"/>
          <p:nvPr/>
        </p:nvPicPr>
        <p:blipFill rotWithShape="1">
          <a:blip r:embed="rId3">
            <a:alphaModFix/>
          </a:blip>
          <a:srcRect/>
          <a:stretch/>
        </p:blipFill>
        <p:spPr>
          <a:xfrm>
            <a:off x="5636303" y="3186809"/>
            <a:ext cx="6555698" cy="36711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3"/>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a:t>Kibana</a:t>
            </a:r>
            <a:endParaRPr/>
          </a:p>
        </p:txBody>
      </p:sp>
      <p:sp>
        <p:nvSpPr>
          <p:cNvPr id="608" name="Google Shape;608;p53"/>
          <p:cNvSpPr txBox="1">
            <a:spLocks noGrp="1"/>
          </p:cNvSpPr>
          <p:nvPr>
            <p:ph sz="half" idx="1"/>
          </p:nvPr>
        </p:nvSpPr>
        <p:spPr>
          <a:prstGeom prst="rect">
            <a:avLst/>
          </a:prstGeom>
          <a:noFill/>
          <a:ln>
            <a:noFill/>
          </a:ln>
        </p:spPr>
        <p:txBody>
          <a:bodyPr spcFirstLastPara="1" wrap="square" lIns="0" tIns="45700" rIns="0" bIns="45700" anchor="t" anchorCtr="0">
            <a:noAutofit/>
          </a:bodyPr>
          <a:lstStyle/>
          <a:p>
            <a:pPr marL="228600" lvl="0" indent="-228600" algn="just" rtl="0">
              <a:lnSpc>
                <a:spcPct val="120000"/>
              </a:lnSpc>
              <a:spcBef>
                <a:spcPts val="0"/>
              </a:spcBef>
              <a:spcAft>
                <a:spcPts val="0"/>
              </a:spcAft>
              <a:buClr>
                <a:schemeClr val="dk1"/>
              </a:buClr>
              <a:buSzPts val="2200"/>
              <a:buChar char="▪"/>
            </a:pPr>
            <a:r>
              <a:rPr lang="en-US" sz="2200" b="1"/>
              <a:t>Intégrer des tableaux de bord et envoyer des liens : </a:t>
            </a:r>
            <a:r>
              <a:rPr lang="en-US" sz="2200"/>
              <a:t>insérez des tableaux de bord dans votre wiki ou page Web interne. Ou envoyez à votre collègue une URL vers un tableau de bord.</a:t>
            </a:r>
            <a:endParaRPr/>
          </a:p>
          <a:p>
            <a:pPr marL="228600" lvl="0" indent="-228600" algn="just" rtl="0">
              <a:lnSpc>
                <a:spcPct val="120000"/>
              </a:lnSpc>
              <a:spcBef>
                <a:spcPts val="3000"/>
              </a:spcBef>
              <a:spcAft>
                <a:spcPts val="0"/>
              </a:spcAft>
              <a:buClr>
                <a:schemeClr val="dk1"/>
              </a:buClr>
              <a:buSzPts val="2200"/>
              <a:buChar char="▪"/>
            </a:pPr>
            <a:r>
              <a:rPr lang="en-US" sz="2200" b="1"/>
              <a:t>Partager des tableaux de bord : </a:t>
            </a:r>
            <a:r>
              <a:rPr lang="en-US" sz="2200"/>
              <a:t>ouvrez vos tableaux de bord à un public plus large sans vous soucier des modifications accidentelles avec le mode Tableau de bord uniquement.</a:t>
            </a:r>
            <a:endParaRPr sz="2200"/>
          </a:p>
          <a:p>
            <a:pPr marL="228600" lvl="0" indent="-228600" algn="just" rtl="0">
              <a:lnSpc>
                <a:spcPct val="120000"/>
              </a:lnSpc>
              <a:spcBef>
                <a:spcPts val="3000"/>
              </a:spcBef>
              <a:spcAft>
                <a:spcPts val="0"/>
              </a:spcAft>
              <a:buClr>
                <a:schemeClr val="dk1"/>
              </a:buClr>
              <a:buSzPts val="2200"/>
              <a:buChar char="▪"/>
            </a:pPr>
            <a:r>
              <a:rPr lang="en-US" sz="2200" b="1"/>
              <a:t>Exporter au format PDF et CSV : </a:t>
            </a:r>
            <a:r>
              <a:rPr lang="en-US" sz="2200"/>
              <a:t>créez, planifiez et partagez des rapports PDF de vos visualisations et tableaux de bord à l'aide de X-Pack. Exportez les résultats de recherche ad hoc vers un fichier CSV en quelques clics.</a:t>
            </a:r>
            <a:endParaRPr sz="2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6"/>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66" name="Google Shape;166;p6"/>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a:t>/var/log/auth.log ou /var/log/secure: </a:t>
            </a:r>
            <a:r>
              <a:rPr lang="en-US" sz="2400"/>
              <a:t> stocke les journaux d'authentification, y compris les connexions et les méthodes d'authentification réussies et échouées. </a:t>
            </a:r>
            <a:endParaRPr/>
          </a:p>
        </p:txBody>
      </p:sp>
      <p:sp>
        <p:nvSpPr>
          <p:cNvPr id="169" name="Google Shape;169;p6"/>
          <p:cNvSpPr/>
          <p:nvPr/>
        </p:nvSpPr>
        <p:spPr>
          <a:xfrm>
            <a:off x="165560" y="3600673"/>
            <a:ext cx="11811581" cy="1200329"/>
          </a:xfrm>
          <a:prstGeom prst="rect">
            <a:avLst/>
          </a:prstGeom>
          <a:noFill/>
          <a:ln w="9525"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Aug </a:t>
            </a:r>
            <a:r>
              <a:rPr lang="en-US" sz="1800">
                <a:solidFill>
                  <a:srgbClr val="666666"/>
                </a:solidFill>
                <a:latin typeface="Arial"/>
                <a:ea typeface="Arial"/>
                <a:cs typeface="Arial"/>
                <a:sym typeface="Arial"/>
              </a:rPr>
              <a:t>24</a:t>
            </a:r>
            <a:r>
              <a:rPr lang="en-US" sz="1800">
                <a:solidFill>
                  <a:schemeClr val="dk1"/>
                </a:solidFill>
                <a:latin typeface="Arial"/>
                <a:ea typeface="Arial"/>
                <a:cs typeface="Arial"/>
                <a:sym typeface="Arial"/>
              </a:rPr>
              <a:t> </a:t>
            </a:r>
            <a:r>
              <a:rPr lang="en-US" sz="1800">
                <a:solidFill>
                  <a:srgbClr val="666666"/>
                </a:solidFill>
                <a:latin typeface="Arial"/>
                <a:ea typeface="Arial"/>
                <a:cs typeface="Arial"/>
                <a:sym typeface="Arial"/>
              </a:rPr>
              <a:t>09</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31</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39</a:t>
            </a:r>
            <a:r>
              <a:rPr lang="en-US" sz="1800">
                <a:solidFill>
                  <a:schemeClr val="dk1"/>
                </a:solidFill>
                <a:latin typeface="Arial"/>
                <a:ea typeface="Arial"/>
                <a:cs typeface="Arial"/>
                <a:sym typeface="Arial"/>
              </a:rPr>
              <a:t> localhost polkitd[</a:t>
            </a:r>
            <a:r>
              <a:rPr lang="en-US" sz="1800">
                <a:solidFill>
                  <a:srgbClr val="666666"/>
                </a:solidFill>
                <a:latin typeface="Arial"/>
                <a:ea typeface="Arial"/>
                <a:cs typeface="Arial"/>
                <a:sym typeface="Arial"/>
              </a:rPr>
              <a:t>822</a:t>
            </a:r>
            <a:r>
              <a:rPr lang="en-US" sz="1800">
                <a:solidFill>
                  <a:schemeClr val="dk1"/>
                </a:solidFill>
                <a:latin typeface="Arial"/>
                <a:ea typeface="Arial"/>
                <a:cs typeface="Arial"/>
                <a:sym typeface="Arial"/>
              </a:rPr>
              <a:t>]: Finished loading, compiling </a:t>
            </a:r>
            <a:r>
              <a:rPr lang="en-US" sz="1800" b="1">
                <a:solidFill>
                  <a:srgbClr val="AA22FF"/>
                </a:solidFill>
                <a:latin typeface="Arial"/>
                <a:ea typeface="Arial"/>
                <a:cs typeface="Arial"/>
                <a:sym typeface="Arial"/>
              </a:rPr>
              <a:t>and</a:t>
            </a:r>
            <a:r>
              <a:rPr lang="en-US" sz="1800">
                <a:solidFill>
                  <a:schemeClr val="dk1"/>
                </a:solidFill>
                <a:latin typeface="Arial"/>
                <a:ea typeface="Arial"/>
                <a:cs typeface="Arial"/>
                <a:sym typeface="Arial"/>
              </a:rPr>
              <a:t> executing </a:t>
            </a:r>
            <a:r>
              <a:rPr lang="en-US" sz="1800">
                <a:solidFill>
                  <a:srgbClr val="666666"/>
                </a:solidFill>
                <a:latin typeface="Arial"/>
                <a:ea typeface="Arial"/>
                <a:cs typeface="Arial"/>
                <a:sym typeface="Arial"/>
              </a:rPr>
              <a:t>6</a:t>
            </a:r>
            <a:r>
              <a:rPr lang="en-US" sz="1800">
                <a:solidFill>
                  <a:schemeClr val="dk1"/>
                </a:solidFill>
                <a:latin typeface="Arial"/>
                <a:ea typeface="Arial"/>
                <a:cs typeface="Arial"/>
                <a:sym typeface="Arial"/>
              </a:rPr>
              <a:t> rules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Aug </a:t>
            </a:r>
            <a:r>
              <a:rPr lang="en-US" sz="1800">
                <a:solidFill>
                  <a:srgbClr val="666666"/>
                </a:solidFill>
                <a:latin typeface="Arial"/>
                <a:ea typeface="Arial"/>
                <a:cs typeface="Arial"/>
                <a:sym typeface="Arial"/>
              </a:rPr>
              <a:t>24</a:t>
            </a:r>
            <a:r>
              <a:rPr lang="en-US" sz="1800">
                <a:solidFill>
                  <a:schemeClr val="dk1"/>
                </a:solidFill>
                <a:latin typeface="Arial"/>
                <a:ea typeface="Arial"/>
                <a:cs typeface="Arial"/>
                <a:sym typeface="Arial"/>
              </a:rPr>
              <a:t> </a:t>
            </a:r>
            <a:r>
              <a:rPr lang="en-US" sz="1800">
                <a:solidFill>
                  <a:srgbClr val="666666"/>
                </a:solidFill>
                <a:latin typeface="Arial"/>
                <a:ea typeface="Arial"/>
                <a:cs typeface="Arial"/>
                <a:sym typeface="Arial"/>
              </a:rPr>
              <a:t>09</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31</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39</a:t>
            </a:r>
            <a:r>
              <a:rPr lang="en-US" sz="1800">
                <a:solidFill>
                  <a:schemeClr val="dk1"/>
                </a:solidFill>
                <a:latin typeface="Arial"/>
                <a:ea typeface="Arial"/>
                <a:cs typeface="Arial"/>
                <a:sym typeface="Arial"/>
              </a:rPr>
              <a:t> localhost polkitd[</a:t>
            </a:r>
            <a:r>
              <a:rPr lang="en-US" sz="1800">
                <a:solidFill>
                  <a:srgbClr val="666666"/>
                </a:solidFill>
                <a:latin typeface="Arial"/>
                <a:ea typeface="Arial"/>
                <a:cs typeface="Arial"/>
                <a:sym typeface="Arial"/>
              </a:rPr>
              <a:t>822</a:t>
            </a:r>
            <a:r>
              <a:rPr lang="en-US" sz="1800">
                <a:solidFill>
                  <a:schemeClr val="dk1"/>
                </a:solidFill>
                <a:latin typeface="Arial"/>
                <a:ea typeface="Arial"/>
                <a:cs typeface="Arial"/>
                <a:sym typeface="Arial"/>
              </a:rPr>
              <a:t>]: Acquired the name org</a:t>
            </a:r>
            <a:r>
              <a:rPr lang="en-US" sz="1800">
                <a:solidFill>
                  <a:srgbClr val="666666"/>
                </a:solidFill>
                <a:latin typeface="Arial"/>
                <a:ea typeface="Arial"/>
                <a:cs typeface="Arial"/>
                <a:sym typeface="Arial"/>
              </a:rPr>
              <a:t>.</a:t>
            </a:r>
            <a:r>
              <a:rPr lang="en-US" sz="1800">
                <a:solidFill>
                  <a:schemeClr val="dk1"/>
                </a:solidFill>
                <a:latin typeface="Arial"/>
                <a:ea typeface="Arial"/>
                <a:cs typeface="Arial"/>
                <a:sym typeface="Arial"/>
              </a:rPr>
              <a:t>freedesktop</a:t>
            </a:r>
            <a:r>
              <a:rPr lang="en-US" sz="1800">
                <a:solidFill>
                  <a:srgbClr val="666666"/>
                </a:solidFill>
                <a:latin typeface="Arial"/>
                <a:ea typeface="Arial"/>
                <a:cs typeface="Arial"/>
                <a:sym typeface="Arial"/>
              </a:rPr>
              <a:t>.</a:t>
            </a:r>
            <a:r>
              <a:rPr lang="en-US" sz="1800">
                <a:solidFill>
                  <a:schemeClr val="dk1"/>
                </a:solidFill>
                <a:latin typeface="Arial"/>
                <a:ea typeface="Arial"/>
                <a:cs typeface="Arial"/>
                <a:sym typeface="Arial"/>
              </a:rPr>
              <a:t>PolicyKit1 on the system bus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Aug </a:t>
            </a:r>
            <a:r>
              <a:rPr lang="en-US" sz="1800">
                <a:solidFill>
                  <a:srgbClr val="666666"/>
                </a:solidFill>
                <a:latin typeface="Arial"/>
                <a:ea typeface="Arial"/>
                <a:cs typeface="Arial"/>
                <a:sym typeface="Arial"/>
              </a:rPr>
              <a:t>25</a:t>
            </a:r>
            <a:r>
              <a:rPr lang="en-US" sz="1800">
                <a:solidFill>
                  <a:schemeClr val="dk1"/>
                </a:solidFill>
                <a:latin typeface="Arial"/>
                <a:ea typeface="Arial"/>
                <a:cs typeface="Arial"/>
                <a:sym typeface="Arial"/>
              </a:rPr>
              <a:t> </a:t>
            </a:r>
            <a:r>
              <a:rPr lang="en-US" sz="1800">
                <a:solidFill>
                  <a:srgbClr val="666666"/>
                </a:solidFill>
                <a:latin typeface="Arial"/>
                <a:ea typeface="Arial"/>
                <a:cs typeface="Arial"/>
                <a:sym typeface="Arial"/>
              </a:rPr>
              <a:t>13</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52</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54</a:t>
            </a:r>
            <a:r>
              <a:rPr lang="en-US" sz="1800">
                <a:solidFill>
                  <a:schemeClr val="dk1"/>
                </a:solidFill>
                <a:latin typeface="Arial"/>
                <a:ea typeface="Arial"/>
                <a:cs typeface="Arial"/>
                <a:sym typeface="Arial"/>
              </a:rPr>
              <a:t> localhost sshd[</a:t>
            </a:r>
            <a:r>
              <a:rPr lang="en-US" sz="1800">
                <a:solidFill>
                  <a:srgbClr val="666666"/>
                </a:solidFill>
                <a:latin typeface="Arial"/>
                <a:ea typeface="Arial"/>
                <a:cs typeface="Arial"/>
                <a:sym typeface="Arial"/>
              </a:rPr>
              <a:t>23085</a:t>
            </a:r>
            <a:r>
              <a:rPr lang="en-US" sz="1800">
                <a:solidFill>
                  <a:schemeClr val="dk1"/>
                </a:solidFill>
                <a:latin typeface="Arial"/>
                <a:ea typeface="Arial"/>
                <a:cs typeface="Arial"/>
                <a:sym typeface="Arial"/>
              </a:rPr>
              <a:t>]: pam_unix(sshd:session): session opened </a:t>
            </a:r>
            <a:r>
              <a:rPr lang="en-US" sz="1800" b="1">
                <a:solidFill>
                  <a:srgbClr val="008000"/>
                </a:solidFill>
                <a:latin typeface="Arial"/>
                <a:ea typeface="Arial"/>
                <a:cs typeface="Arial"/>
                <a:sym typeface="Arial"/>
              </a:rPr>
              <a:t>for</a:t>
            </a:r>
            <a:r>
              <a:rPr lang="en-US" sz="1800">
                <a:solidFill>
                  <a:schemeClr val="dk1"/>
                </a:solidFill>
                <a:latin typeface="Arial"/>
                <a:ea typeface="Arial"/>
                <a:cs typeface="Arial"/>
                <a:sym typeface="Arial"/>
              </a:rPr>
              <a:t> user zjj by (uid</a:t>
            </a:r>
            <a:r>
              <a:rPr lang="en-US" sz="1800">
                <a:solidFill>
                  <a:srgbClr val="666666"/>
                </a:solidFill>
                <a:latin typeface="Arial"/>
                <a:ea typeface="Arial"/>
                <a:cs typeface="Arial"/>
                <a:sym typeface="Arial"/>
              </a:rPr>
              <a:t>=0</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Aug </a:t>
            </a:r>
            <a:r>
              <a:rPr lang="en-US" sz="1800">
                <a:solidFill>
                  <a:srgbClr val="666666"/>
                </a:solidFill>
                <a:latin typeface="Arial"/>
                <a:ea typeface="Arial"/>
                <a:cs typeface="Arial"/>
                <a:sym typeface="Arial"/>
              </a:rPr>
              <a:t>25</a:t>
            </a:r>
            <a:r>
              <a:rPr lang="en-US" sz="1800">
                <a:solidFill>
                  <a:schemeClr val="dk1"/>
                </a:solidFill>
                <a:latin typeface="Arial"/>
                <a:ea typeface="Arial"/>
                <a:cs typeface="Arial"/>
                <a:sym typeface="Arial"/>
              </a:rPr>
              <a:t> </a:t>
            </a:r>
            <a:r>
              <a:rPr lang="en-US" sz="1800">
                <a:solidFill>
                  <a:srgbClr val="666666"/>
                </a:solidFill>
                <a:latin typeface="Arial"/>
                <a:ea typeface="Arial"/>
                <a:cs typeface="Arial"/>
                <a:sym typeface="Arial"/>
              </a:rPr>
              <a:t>13</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52</a:t>
            </a:r>
            <a:r>
              <a:rPr lang="en-US" sz="1800">
                <a:solidFill>
                  <a:schemeClr val="dk1"/>
                </a:solidFill>
                <a:latin typeface="Arial"/>
                <a:ea typeface="Arial"/>
                <a:cs typeface="Arial"/>
                <a:sym typeface="Arial"/>
              </a:rPr>
              <a:t>:</a:t>
            </a:r>
            <a:r>
              <a:rPr lang="en-US" sz="1800">
                <a:solidFill>
                  <a:srgbClr val="666666"/>
                </a:solidFill>
                <a:latin typeface="Arial"/>
                <a:ea typeface="Arial"/>
                <a:cs typeface="Arial"/>
                <a:sym typeface="Arial"/>
              </a:rPr>
              <a:t>54</a:t>
            </a:r>
            <a:r>
              <a:rPr lang="en-US" sz="1800">
                <a:solidFill>
                  <a:schemeClr val="dk1"/>
                </a:solidFill>
                <a:latin typeface="Arial"/>
                <a:ea typeface="Arial"/>
                <a:cs typeface="Arial"/>
                <a:sym typeface="Arial"/>
              </a:rPr>
              <a:t> localhost sshd[</a:t>
            </a:r>
            <a:r>
              <a:rPr lang="en-US" sz="1800">
                <a:solidFill>
                  <a:srgbClr val="666666"/>
                </a:solidFill>
                <a:latin typeface="Arial"/>
                <a:ea typeface="Arial"/>
                <a:cs typeface="Arial"/>
                <a:sym typeface="Arial"/>
              </a:rPr>
              <a:t>23085</a:t>
            </a:r>
            <a:r>
              <a:rPr lang="en-US" sz="1800">
                <a:solidFill>
                  <a:schemeClr val="dk1"/>
                </a:solidFill>
                <a:latin typeface="Arial"/>
                <a:ea typeface="Arial"/>
                <a:cs typeface="Arial"/>
                <a:sym typeface="Arial"/>
              </a:rPr>
              <a:t>]: error: openpty: No such file </a:t>
            </a:r>
            <a:r>
              <a:rPr lang="en-US" sz="1800" b="1">
                <a:solidFill>
                  <a:srgbClr val="AA22FF"/>
                </a:solidFill>
                <a:latin typeface="Arial"/>
                <a:ea typeface="Arial"/>
                <a:cs typeface="Arial"/>
                <a:sym typeface="Arial"/>
              </a:rPr>
              <a:t>or</a:t>
            </a:r>
            <a:r>
              <a:rPr lang="en-US" sz="1800">
                <a:solidFill>
                  <a:schemeClr val="dk1"/>
                </a:solidFill>
                <a:latin typeface="Arial"/>
                <a:ea typeface="Arial"/>
                <a:cs typeface="Arial"/>
                <a:sym typeface="Arial"/>
              </a:rPr>
              <a:t> directory</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76" name="Google Shape;176;p7"/>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a:t>/var/log/dmesg : </a:t>
            </a:r>
            <a:r>
              <a:rPr lang="en-US" sz="2400"/>
              <a:t>messages relatifs aux pilotes de périphériques. La commande dmesg peut être utilisée pour afficher les messages dans ce fichier.</a:t>
            </a:r>
            <a:endParaRPr/>
          </a:p>
        </p:txBody>
      </p:sp>
      <p:sp>
        <p:nvSpPr>
          <p:cNvPr id="179" name="Google Shape;179;p7"/>
          <p:cNvSpPr/>
          <p:nvPr/>
        </p:nvSpPr>
        <p:spPr>
          <a:xfrm>
            <a:off x="189450" y="3305156"/>
            <a:ext cx="11811581" cy="3416320"/>
          </a:xfrm>
          <a:prstGeom prst="rect">
            <a:avLst/>
          </a:prstGeom>
          <a:noFill/>
          <a:ln w="9525"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[3.237136] XFS (sda2): Mounting V5 Filesystem</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[3.349357] Adding 1572860k swap on /dev/mapper/VolGroup00-LogVol01.  Priority:-2 extents:1 across:1572860k FS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[3.756575] e1000 0000:00:03.0 eth0: (PCI:33MHz:32-bit) 52:54:00:c9:c7:04</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[3.756581] e1000 0000:00:03.0 eth0: Intel(R) PRO/1000 Network Connection</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[3.830930] XFS (sda2): Ending clean mount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[3.896002] type=1305 audit(1576403908.731:3): audit_pid=607 old=0 auid=4294967295 ses=4294967295 res=1</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[3.924993] RPC: Registered named UNIX socket transport module.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[3.924997] RPC: Registered udp transport module.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[3.924998] RPC: Registered tcp transport module.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[3.924999] RPC: Registered tcp NFSv4.1 backchannel transport module.</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86" name="Google Shape;186;p8"/>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a:t>/var/log/maillog : </a:t>
            </a:r>
            <a:r>
              <a:rPr lang="en-US" sz="2400"/>
              <a:t>l’activité du serveur de mail, les erreurs d’envoi ….</a:t>
            </a:r>
            <a:endParaRPr sz="2400"/>
          </a:p>
        </p:txBody>
      </p:sp>
      <p:sp>
        <p:nvSpPr>
          <p:cNvPr id="189" name="Google Shape;189;p8"/>
          <p:cNvSpPr/>
          <p:nvPr/>
        </p:nvSpPr>
        <p:spPr>
          <a:xfrm>
            <a:off x="189450" y="2940029"/>
            <a:ext cx="11811581" cy="3416320"/>
          </a:xfrm>
          <a:prstGeom prst="rect">
            <a:avLst/>
          </a:prstGeom>
          <a:noFill/>
          <a:ln w="9525"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Mar 15 06:25:12 mframe1 postfix/postfix-script[23423]: fatal: the Postfix mail system is already running Jan 24 06:32:47 mframe1 postfix/smtp[8377]: fatal: unknown service: smtp/tcp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Jan 14 16:30:24 mframe1 postfix[662]: fatal: usage: postfix [-c config_dir] [-Dv] command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Jun 20 19:16:46 mframe1 postfix/smtpd[25854]: warning: valid_hostname: invalid character 92(decimal): \@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Jun 20 19:16:46 mframe1 postfix/smtpd[25854]: warning: malformed domain name in resource data of MX record for dondino.de: \@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Jun 26 02:39:40 mframe1 postfix/smtpd[20570]: warning: non-SMTP command from localhost[127.0.0.1]: Content-Type: text/html;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Feb 25 15:57:27 mframe1 postfix/smtpd[25140]: warning: Illegal address syntax from localhost[127.0.0.1] in RCPT command: &lt;name@62.157.140.137&gt;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Feb 20 22:56:51 mframe1 postfix/postfix-script[4735]: fatal: the Postfix mail system is already running</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a:spLocks noGrp="1"/>
          </p:cNvSpPr>
          <p:nvPr>
            <p:ph type="title"/>
          </p:nvPr>
        </p:nvSpPr>
        <p:spPr>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Journaux Linux les plus importants</a:t>
            </a:r>
            <a:endParaRPr/>
          </a:p>
        </p:txBody>
      </p:sp>
      <p:sp>
        <p:nvSpPr>
          <p:cNvPr id="196" name="Google Shape;196;p9"/>
          <p:cNvSpPr txBox="1">
            <a:spLocks noGrp="1"/>
          </p:cNvSpPr>
          <p:nvPr>
            <p:ph sz="half" idx="1"/>
          </p:nvPr>
        </p:nvSpPr>
        <p:spPr>
          <a:prstGeom prst="rect">
            <a:avLst/>
          </a:prstGeom>
          <a:noFill/>
          <a:ln>
            <a:noFill/>
          </a:ln>
        </p:spPr>
        <p:txBody>
          <a:bodyPr spcFirstLastPara="1" wrap="square" lIns="0" tIns="45700" rIns="0"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b="1"/>
              <a:t>/var/log/kern</a:t>
            </a:r>
            <a:endParaRPr sz="2400" b="1"/>
          </a:p>
          <a:p>
            <a:pPr marL="228600" lvl="0" indent="-228600" algn="l" rtl="0">
              <a:lnSpc>
                <a:spcPct val="90000"/>
              </a:lnSpc>
              <a:spcBef>
                <a:spcPts val="1800"/>
              </a:spcBef>
              <a:spcAft>
                <a:spcPts val="0"/>
              </a:spcAft>
              <a:buClr>
                <a:schemeClr val="dk1"/>
              </a:buClr>
              <a:buSzPts val="2400"/>
              <a:buChar char="▪"/>
            </a:pPr>
            <a:r>
              <a:rPr lang="en-US" sz="2400" b="1"/>
              <a:t>/var/log/cron</a:t>
            </a:r>
            <a:endParaRPr sz="2400" b="1"/>
          </a:p>
          <a:p>
            <a:pPr marL="228600" lvl="0" indent="-228600" algn="l" rtl="0">
              <a:lnSpc>
                <a:spcPct val="90000"/>
              </a:lnSpc>
              <a:spcBef>
                <a:spcPts val="1800"/>
              </a:spcBef>
              <a:spcAft>
                <a:spcPts val="0"/>
              </a:spcAft>
              <a:buClr>
                <a:schemeClr val="dk1"/>
              </a:buClr>
              <a:buSzPts val="2400"/>
              <a:buChar char="▪"/>
            </a:pPr>
            <a:r>
              <a:rPr lang="en-US" sz="2400" b="1"/>
              <a:t>/var/log/boot.log</a:t>
            </a:r>
            <a:endParaRPr sz="2400" b="1"/>
          </a:p>
          <a:p>
            <a:pPr marL="228600" lvl="0" indent="-228600" algn="l" rtl="0">
              <a:lnSpc>
                <a:spcPct val="90000"/>
              </a:lnSpc>
              <a:spcBef>
                <a:spcPts val="1800"/>
              </a:spcBef>
              <a:spcAft>
                <a:spcPts val="0"/>
              </a:spcAft>
              <a:buClr>
                <a:schemeClr val="dk1"/>
              </a:buClr>
              <a:buSzPts val="2400"/>
              <a:buChar char="▪"/>
            </a:pPr>
            <a:r>
              <a:rPr lang="en-US" sz="2400"/>
              <a:t>/var/log/httpd/</a:t>
            </a:r>
            <a:endParaRPr/>
          </a:p>
          <a:p>
            <a:pPr marL="228600" lvl="0" indent="-228600" algn="l" rtl="0">
              <a:lnSpc>
                <a:spcPct val="90000"/>
              </a:lnSpc>
              <a:spcBef>
                <a:spcPts val="1800"/>
              </a:spcBef>
              <a:spcAft>
                <a:spcPts val="0"/>
              </a:spcAft>
              <a:buClr>
                <a:schemeClr val="dk1"/>
              </a:buClr>
              <a:buSzPts val="2400"/>
              <a:buChar char="▪"/>
            </a:pPr>
            <a:r>
              <a:rPr lang="en-US" sz="2400"/>
              <a:t>/var/log/mysqld.log</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GK">
  <a:themeElements>
    <a:clrScheme name="GK 3">
      <a:dk1>
        <a:srgbClr val="004B85"/>
      </a:dk1>
      <a:lt1>
        <a:srgbClr val="FFFFFF"/>
      </a:lt1>
      <a:dk2>
        <a:srgbClr val="828282"/>
      </a:dk2>
      <a:lt2>
        <a:srgbClr val="E6E6E6"/>
      </a:lt2>
      <a:accent1>
        <a:srgbClr val="00A7E1"/>
      </a:accent1>
      <a:accent2>
        <a:srgbClr val="FFB900"/>
      </a:accent2>
      <a:accent3>
        <a:srgbClr val="F26522"/>
      </a:accent3>
      <a:accent4>
        <a:srgbClr val="00817A"/>
      </a:accent4>
      <a:accent5>
        <a:srgbClr val="3BB04F"/>
      </a:accent5>
      <a:accent6>
        <a:srgbClr val="80298F"/>
      </a:accent6>
      <a:hlink>
        <a:srgbClr val="00A7E1"/>
      </a:hlink>
      <a:folHlink>
        <a:srgbClr val="80808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bwMode="gray">
        <a:solidFill>
          <a:srgbClr val="00B0F0"/>
        </a:solidFill>
        <a:ln>
          <a:noFill/>
        </a:ln>
      </a:spPr>
      <a:bodyPr rtlCol="0" anchor="ctr"/>
      <a:lstStyle>
        <a:defPPr algn="ctr">
          <a:defRPr dirty="0" smtClean="0">
            <a:ln>
              <a:noFill/>
            </a:ln>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002060"/>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t">
        <a:normAutofit/>
      </a:bodyPr>
      <a:lstStyle>
        <a:defPPr>
          <a:defRPr dirty="0" smtClean="0"/>
        </a:defPPr>
      </a:lstStyle>
    </a:txDef>
  </a:objectDefaults>
  <a:extraClrSchemeLst/>
  <a:extLst>
    <a:ext uri="{05A4C25C-085E-4340-85A3-A5531E510DB2}">
      <thm15:themeFamily xmlns:thm15="http://schemas.microsoft.com/office/thememl/2012/main" name="GK" id="{A0761D59-9708-DF4C-81C9-1A5124ED1142}" vid="{D03DBBD6-20EC-7149-B098-0B38FD23F41A}"/>
    </a:ext>
  </a:extLst>
</a:theme>
</file>

<file path=ppt/theme/theme10.xml><?xml version="1.0" encoding="utf-8"?>
<a:theme xmlns:a="http://schemas.openxmlformats.org/drawingml/2006/main" name="8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5839A76F-9188-AB46-A44B-4ED1894F86F6}"/>
    </a:ext>
  </a:extLst>
</a:theme>
</file>

<file path=ppt/theme/theme11.xml><?xml version="1.0" encoding="utf-8"?>
<a:theme xmlns:a="http://schemas.openxmlformats.org/drawingml/2006/main" name="9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2E897B62-6D71-A343-856E-C70B040ECF08}"/>
    </a:ext>
  </a:extLst>
</a:theme>
</file>

<file path=ppt/theme/theme12.xml><?xml version="1.0" encoding="utf-8"?>
<a:theme xmlns:a="http://schemas.openxmlformats.org/drawingml/2006/main" name="Thème Offic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F4042CB8-8AE7-9E4F-958A-25C5A0EFBBE7}"/>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01B45C02-0286-E347-BA58-F9A8250BCB4D}"/>
    </a:ext>
  </a:extLst>
</a:theme>
</file>

<file path=ppt/theme/theme4.xml><?xml version="1.0" encoding="utf-8"?>
<a:theme xmlns:a="http://schemas.openxmlformats.org/drawingml/2006/main" name="2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C5D4695E-D923-D141-A2BE-EF97054E5777}"/>
    </a:ext>
  </a:extLst>
</a:theme>
</file>

<file path=ppt/theme/theme5.xml><?xml version="1.0" encoding="utf-8"?>
<a:theme xmlns:a="http://schemas.openxmlformats.org/drawingml/2006/main" name="3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36836289-A127-4F43-9F5B-BBDCE35D3A88}"/>
    </a:ext>
  </a:extLst>
</a:theme>
</file>

<file path=ppt/theme/theme6.xml><?xml version="1.0" encoding="utf-8"?>
<a:theme xmlns:a="http://schemas.openxmlformats.org/drawingml/2006/main" name="4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87F729D7-FDBD-5941-98BA-C958C5AE5A2E}"/>
    </a:ext>
  </a:extLst>
</a:theme>
</file>

<file path=ppt/theme/theme7.xml><?xml version="1.0" encoding="utf-8"?>
<a:theme xmlns:a="http://schemas.openxmlformats.org/drawingml/2006/main" name="5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FB60072C-650A-C441-AD95-F528778144A9}"/>
    </a:ext>
  </a:extLst>
</a:theme>
</file>

<file path=ppt/theme/theme8.xml><?xml version="1.0" encoding="utf-8"?>
<a:theme xmlns:a="http://schemas.openxmlformats.org/drawingml/2006/main" name="6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14C97A5E-7E20-3C44-81C3-FD2DCA6935B9}"/>
    </a:ext>
  </a:extLst>
</a:theme>
</file>

<file path=ppt/theme/theme9.xml><?xml version="1.0" encoding="utf-8"?>
<a:theme xmlns:a="http://schemas.openxmlformats.org/drawingml/2006/main" name="7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ntegration_Continue_Support" id="{35FA141E-0681-F146-861F-2B45B8231D6D}" vid="{4020D56C-9F47-5447-81DA-EF8042F91837}"/>
    </a:ext>
  </a:extLst>
</a:theme>
</file>

<file path=docProps/app.xml><?xml version="1.0" encoding="utf-8"?>
<Properties xmlns="http://schemas.openxmlformats.org/officeDocument/2006/extended-properties" xmlns:vt="http://schemas.openxmlformats.org/officeDocument/2006/docPropsVTypes">
  <Template>GK</Template>
  <TotalTime>582</TotalTime>
  <Words>3659</Words>
  <Application>Microsoft Macintosh PowerPoint</Application>
  <PresentationFormat>Widescreen</PresentationFormat>
  <Paragraphs>334</Paragraphs>
  <Slides>56</Slides>
  <Notes>56</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56</vt:i4>
      </vt:variant>
    </vt:vector>
  </HeadingPairs>
  <TitlesOfParts>
    <vt:vector size="75" baseType="lpstr">
      <vt:lpstr>Calibri</vt:lpstr>
      <vt:lpstr>Courier New</vt:lpstr>
      <vt:lpstr>Euphemia</vt:lpstr>
      <vt:lpstr>MS PGothic</vt:lpstr>
      <vt:lpstr>Noto Sans Symbols</vt:lpstr>
      <vt:lpstr>Raleway</vt:lpstr>
      <vt:lpstr>Wingdings</vt:lpstr>
      <vt:lpstr>Arial</vt:lpstr>
      <vt:lpstr>GK</vt:lpstr>
      <vt:lpstr>1_Thème Office</vt:lpstr>
      <vt:lpstr>Thème Office</vt:lpstr>
      <vt:lpstr>2_Thème Office</vt:lpstr>
      <vt:lpstr>3_Thème Office</vt:lpstr>
      <vt:lpstr>4_Thème Office</vt:lpstr>
      <vt:lpstr>5_Thème Office</vt:lpstr>
      <vt:lpstr>6_Thème Office</vt:lpstr>
      <vt:lpstr>7_Thème Office</vt:lpstr>
      <vt:lpstr>8_Thème Office</vt:lpstr>
      <vt:lpstr>9_Thème Office</vt:lpstr>
      <vt:lpstr>(B)ELK STACK</vt:lpstr>
      <vt:lpstr>TRAITEMENT DES LOGS</vt:lpstr>
      <vt:lpstr>Qu’est-ce qu’un log?</vt:lpstr>
      <vt:lpstr>Journaux Linux les plus importants</vt:lpstr>
      <vt:lpstr>Journaux Linux les plus importants</vt:lpstr>
      <vt:lpstr>Journaux Linux les plus importants</vt:lpstr>
      <vt:lpstr>Journaux Linux les plus importants</vt:lpstr>
      <vt:lpstr>Journaux Linux les plus importants</vt:lpstr>
      <vt:lpstr>Journaux Linux les plus importants</vt:lpstr>
      <vt:lpstr>Degré de sévérité des Logs</vt:lpstr>
      <vt:lpstr>Problèmes de Logs</vt:lpstr>
      <vt:lpstr>Problèmes de Logs</vt:lpstr>
      <vt:lpstr>Problèmes de Logs</vt:lpstr>
      <vt:lpstr>Problèmes de Logs</vt:lpstr>
      <vt:lpstr>Problèmes de Logs</vt:lpstr>
      <vt:lpstr>Problèmes de Logs</vt:lpstr>
      <vt:lpstr>Etapes de traitement des logs</vt:lpstr>
      <vt:lpstr>Comment exploiter les logs ?</vt:lpstr>
      <vt:lpstr>PowerPoint Presentation</vt:lpstr>
      <vt:lpstr>PowerPoint Presentation</vt:lpstr>
      <vt:lpstr>STACK ELK</vt:lpstr>
      <vt:lpstr>Présentation d’ELK</vt:lpstr>
      <vt:lpstr>Présentation d’ELK</vt:lpstr>
      <vt:lpstr>Elasticsearch</vt:lpstr>
      <vt:lpstr>Elasticsearch: principales caractéristiques </vt:lpstr>
      <vt:lpstr>Elasticsearch use cases</vt:lpstr>
      <vt:lpstr>Logstash</vt:lpstr>
      <vt:lpstr>Logstash: principales caractéristiques</vt:lpstr>
      <vt:lpstr>Kibana</vt:lpstr>
      <vt:lpstr>Kibana: principales caratéristiques</vt:lpstr>
      <vt:lpstr>Présentation d’ELK</vt:lpstr>
      <vt:lpstr>ELK Stack Architecture</vt:lpstr>
      <vt:lpstr>ELK Stack Architecture</vt:lpstr>
      <vt:lpstr>Beats</vt:lpstr>
      <vt:lpstr>Beats</vt:lpstr>
      <vt:lpstr>Beats : Filebeat </vt:lpstr>
      <vt:lpstr>Beats : Filebeat </vt:lpstr>
      <vt:lpstr>Beats : Packetbeats</vt:lpstr>
      <vt:lpstr>Beats : Packetbeats</vt:lpstr>
      <vt:lpstr>LogStash</vt:lpstr>
      <vt:lpstr>LogStash</vt:lpstr>
      <vt:lpstr>LogStash : INPUTS</vt:lpstr>
      <vt:lpstr>LogStash : FILTERS</vt:lpstr>
      <vt:lpstr>LogStash : FILTERS</vt:lpstr>
      <vt:lpstr>LogStash : OUTPUTS</vt:lpstr>
      <vt:lpstr>LogStash: exemple de configuration</vt:lpstr>
      <vt:lpstr>LogStash: 1er test</vt:lpstr>
      <vt:lpstr>LogStash: 2eme test - Elasticsearch</vt:lpstr>
      <vt:lpstr>LogStash: exemple de configuration</vt:lpstr>
      <vt:lpstr>ElasticSearch</vt:lpstr>
      <vt:lpstr>Kibana</vt:lpstr>
      <vt:lpstr>Kibana</vt:lpstr>
      <vt:lpstr>Kibana</vt:lpstr>
      <vt:lpstr>Kibana</vt:lpstr>
      <vt:lpstr>Kibana</vt:lpstr>
      <vt:lpstr>Kibana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(B)ELK STACK</dc:title>
  <cp:lastModifiedBy>Mohamed Taher BEN BAHRI</cp:lastModifiedBy>
  <cp:revision>8</cp:revision>
  <dcterms:created xsi:type="dcterms:W3CDTF">2018-06-28T13:31:59Z</dcterms:created>
  <dcterms:modified xsi:type="dcterms:W3CDTF">2021-02-13T20:27:29Z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